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423811606882473"/>
          <c:y val="9.3406593406593408E-2"/>
          <c:w val="0.4568729950422864"/>
          <c:h val="0.81362657254050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0.0\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Earn a certificate or degree AND transfer</c:v>
                </c:pt>
                <c:pt idx="1">
                  <c:v>Earn a certificate or degree NOT to transfer</c:v>
                </c:pt>
                <c:pt idx="2">
                  <c:v>Earn transfer units with or w/o getting a Degree</c:v>
                </c:pt>
                <c:pt idx="3">
                  <c:v>Take classes to update job skills (license/permit)</c:v>
                </c:pt>
                <c:pt idx="4">
                  <c:v>Take classes for self-enrichment only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27.4</c:v>
                </c:pt>
                <c:pt idx="1">
                  <c:v>33.5</c:v>
                </c:pt>
                <c:pt idx="2">
                  <c:v>8.3000000000000007</c:v>
                </c:pt>
                <c:pt idx="3">
                  <c:v>16.2</c:v>
                </c:pt>
                <c:pt idx="4">
                  <c:v>10.5</c:v>
                </c:pt>
                <c:pt idx="5">
                  <c:v>4.0999999999999996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2980992"/>
        <c:axId val="182982912"/>
      </c:barChart>
      <c:catAx>
        <c:axId val="1829809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2982912"/>
        <c:crosses val="autoZero"/>
        <c:auto val="1"/>
        <c:lblAlgn val="ctr"/>
        <c:lblOffset val="100"/>
        <c:noMultiLvlLbl val="0"/>
      </c:catAx>
      <c:valAx>
        <c:axId val="1829829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298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423811606882473"/>
          <c:y val="9.3406593406593408E-2"/>
          <c:w val="0.43377077865266844"/>
          <c:h val="0.81362657254050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0.0\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Self-Employed</c:v>
                </c:pt>
                <c:pt idx="1">
                  <c:v>Employed at one job</c:v>
                </c:pt>
                <c:pt idx="2">
                  <c:v>Employed at more than one job</c:v>
                </c:pt>
                <c:pt idx="3">
                  <c:v>Working not for pay, not seeking paid employment</c:v>
                </c:pt>
                <c:pt idx="4">
                  <c:v>Working not for pay, seeking paid employment</c:v>
                </c:pt>
                <c:pt idx="5">
                  <c:v>Unemployed, seeking employment</c:v>
                </c:pt>
                <c:pt idx="6">
                  <c:v>Unemployed, not seeking employment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11.7</c:v>
                </c:pt>
                <c:pt idx="1">
                  <c:v>54.9</c:v>
                </c:pt>
                <c:pt idx="2">
                  <c:v>10.199999999999999</c:v>
                </c:pt>
                <c:pt idx="3">
                  <c:v>1.1000000000000001</c:v>
                </c:pt>
                <c:pt idx="4">
                  <c:v>0.8</c:v>
                </c:pt>
                <c:pt idx="5">
                  <c:v>10.5</c:v>
                </c:pt>
                <c:pt idx="6">
                  <c:v>8.6999999999999993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96980096"/>
        <c:axId val="197269376"/>
      </c:barChart>
      <c:catAx>
        <c:axId val="196980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7269376"/>
        <c:crosses val="autoZero"/>
        <c:auto val="1"/>
        <c:lblAlgn val="ctr"/>
        <c:lblOffset val="100"/>
        <c:noMultiLvlLbl val="0"/>
      </c:catAx>
      <c:valAx>
        <c:axId val="1972693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698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71942446043165"/>
          <c:y val="9.3406593406593408E-2"/>
          <c:w val="0.84484188672557414"/>
          <c:h val="0.58349421971108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\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Full time (40 or more hours per week)</c:v>
                </c:pt>
                <c:pt idx="1">
                  <c:v>Part time (20 to 39 hours per week)</c:v>
                </c:pt>
                <c:pt idx="2">
                  <c:v>Part time (less than 20 hours per week)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40.200000000000003</c:v>
                </c:pt>
                <c:pt idx="1">
                  <c:v>22.9</c:v>
                </c:pt>
                <c:pt idx="2">
                  <c:v>9.4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\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Full time (40 or more hours per week)</c:v>
                </c:pt>
                <c:pt idx="1">
                  <c:v>Part time (20 to 39 hours per week)</c:v>
                </c:pt>
                <c:pt idx="2">
                  <c:v>Part time (less than 20 hours per week)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</c:v>
                </c:pt>
                <c:pt idx="1">
                  <c:v>18.100000000000001</c:v>
                </c:pt>
                <c:pt idx="2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6949120"/>
        <c:axId val="199581696"/>
      </c:barChart>
      <c:catAx>
        <c:axId val="19694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9581696"/>
        <c:crosses val="autoZero"/>
        <c:auto val="1"/>
        <c:lblAlgn val="ctr"/>
        <c:lblOffset val="100"/>
        <c:noMultiLvlLbl val="0"/>
      </c:catAx>
      <c:valAx>
        <c:axId val="19958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694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71942446043165"/>
          <c:y val="4.9450549450549448E-2"/>
          <c:w val="0.6690647482014388"/>
          <c:h val="0.84065934065934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&quot;$&quot;0.0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Hourly Earnings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&quot;$&quot;0.0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Hourly Earnings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20.260000000000002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236928"/>
        <c:axId val="208238464"/>
      </c:barChart>
      <c:catAx>
        <c:axId val="20823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en-US"/>
          </a:p>
        </c:txPr>
        <c:crossAx val="208238464"/>
        <c:crosses val="autoZero"/>
        <c:auto val="1"/>
        <c:lblAlgn val="ctr"/>
        <c:lblOffset val="100"/>
        <c:noMultiLvlLbl val="0"/>
      </c:catAx>
      <c:valAx>
        <c:axId val="20823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/>
          <a:lstStyle/>
          <a:p>
            <a:pPr>
              <a:defRPr/>
            </a:pPr>
            <a:endParaRPr lang="en-US"/>
          </a:p>
        </c:txPr>
        <c:crossAx val="20823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123C2D-D8CA-486D-A10B-85D4AD7CADBB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9E3F65-96F4-4B7C-8239-A3D83624CBF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3716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Institutional Learning Outcome Dialogue: </a:t>
            </a:r>
            <a:br>
              <a:rPr lang="en-US" dirty="0" smtClean="0"/>
            </a:br>
            <a:r>
              <a:rPr lang="en-US" dirty="0" smtClean="0"/>
              <a:t>Personal &amp; 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048000"/>
            <a:ext cx="7406640" cy="1752600"/>
          </a:xfrm>
        </p:spPr>
        <p:txBody>
          <a:bodyPr/>
          <a:lstStyle/>
          <a:p>
            <a:r>
              <a:rPr lang="en-US" dirty="0" smtClean="0"/>
              <a:t>College of the Redwoods</a:t>
            </a:r>
          </a:p>
          <a:p>
            <a:r>
              <a:rPr lang="en-US" dirty="0" smtClean="0"/>
              <a:t>Convocation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54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Graduating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you successful at completing your main educational objective?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32" y="2514600"/>
            <a:ext cx="5867400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36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Graduating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have a Student Education Plan (SEP)?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4267200" cy="447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5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ffectLst/>
              </a:rPr>
              <a:t>To what extent do you agree CR prepared you in the following skill areas?</a:t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66595"/>
              </p:ext>
            </p:extLst>
          </p:nvPr>
        </p:nvGraphicFramePr>
        <p:xfrm>
          <a:off x="2362200" y="1143000"/>
          <a:ext cx="5562600" cy="561975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999401"/>
                <a:gridCol w="1563199"/>
              </a:tblGrid>
              <a:tr h="390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Mate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 smtClean="0">
                          <a:effectLst/>
                        </a:rPr>
                        <a:t>Weighted Average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Skills specifically related to your degree or certificate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4.55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Critical thinking &amp; problem solving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4.53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Research &amp; evaluating data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4.42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Verbal communication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4.35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Written communication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4.2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Awareness of a diverse global community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4.2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Scientific reasoning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4.05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Ethical decision making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Reading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3.95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Math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3.95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Computing &amp; technology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3.9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Professionalism (punctuality, time management, etc.)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3.8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Being safety minded in the workplace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3.8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66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 Plans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859616"/>
              </p:ext>
            </p:extLst>
          </p:nvPr>
        </p:nvGraphicFramePr>
        <p:xfrm>
          <a:off x="1447800" y="1676400"/>
          <a:ext cx="5334000" cy="435292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362200"/>
                <a:gridCol w="29718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Semester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Comprehensive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SEPs </a:t>
                      </a:r>
                      <a:r>
                        <a:rPr lang="en-US" sz="2800" u="none" strike="noStrike" dirty="0">
                          <a:effectLst/>
                        </a:rPr>
                        <a:t>reported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2014 Fall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361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2015 Spring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610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2015</a:t>
                      </a:r>
                      <a:r>
                        <a:rPr lang="en-US" sz="2800" u="none" strike="noStrike" baseline="0" dirty="0" smtClean="0">
                          <a:effectLst/>
                        </a:rPr>
                        <a:t> Summer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2015 Fall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517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2016 Spring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488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2016</a:t>
                      </a:r>
                      <a:r>
                        <a:rPr lang="en-US" sz="2800" u="none" strike="noStrike" baseline="0" dirty="0" smtClean="0">
                          <a:effectLst/>
                        </a:rPr>
                        <a:t> Summer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135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2016 Fall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223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2017 Spring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272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161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CSUs ~ Dropped from 220 in 2012-13      to 180 in 2015-16</a:t>
            </a:r>
          </a:p>
          <a:p>
            <a:pPr lvl="1"/>
            <a:r>
              <a:rPr lang="en-US" dirty="0" smtClean="0"/>
              <a:t>147 went to HSU in 2015-16</a:t>
            </a:r>
          </a:p>
          <a:p>
            <a:pPr lvl="1"/>
            <a:r>
              <a:rPr lang="en-US" dirty="0" smtClean="0"/>
              <a:t>7 students went to UCs in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7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2016 most popular HSU majors</a:t>
            </a:r>
          </a:p>
          <a:p>
            <a:pPr lvl="1"/>
            <a:r>
              <a:rPr lang="en-US" dirty="0" smtClean="0"/>
              <a:t>Business 	17</a:t>
            </a:r>
          </a:p>
          <a:p>
            <a:pPr lvl="1"/>
            <a:r>
              <a:rPr lang="en-US" dirty="0" smtClean="0"/>
              <a:t>Psychology	14</a:t>
            </a:r>
          </a:p>
          <a:p>
            <a:pPr lvl="1"/>
            <a:r>
              <a:rPr lang="en-US" dirty="0" smtClean="0"/>
              <a:t>Biology		14</a:t>
            </a:r>
          </a:p>
          <a:p>
            <a:pPr lvl="1"/>
            <a:r>
              <a:rPr lang="en-US" dirty="0"/>
              <a:t>Environmental Studies/Engineering	</a:t>
            </a:r>
            <a:r>
              <a:rPr lang="en-US" dirty="0" smtClean="0"/>
              <a:t>14</a:t>
            </a:r>
          </a:p>
          <a:p>
            <a:pPr lvl="1"/>
            <a:r>
              <a:rPr lang="en-US" dirty="0" smtClean="0"/>
              <a:t>Social Work	12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05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 Degrees for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1447800"/>
            <a:ext cx="3898392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Anthropology – 4</a:t>
            </a:r>
          </a:p>
          <a:p>
            <a:r>
              <a:rPr lang="en-US" dirty="0" smtClean="0"/>
              <a:t>Communication - 4</a:t>
            </a:r>
            <a:endParaRPr lang="en-US" dirty="0"/>
          </a:p>
          <a:p>
            <a:r>
              <a:rPr lang="en-US" dirty="0"/>
              <a:t>Business Administration </a:t>
            </a:r>
            <a:r>
              <a:rPr lang="en-US" dirty="0" smtClean="0"/>
              <a:t>- 12</a:t>
            </a:r>
            <a:endParaRPr lang="en-US" dirty="0"/>
          </a:p>
          <a:p>
            <a:r>
              <a:rPr lang="en-US" dirty="0"/>
              <a:t>Early Childhood Education </a:t>
            </a:r>
            <a:r>
              <a:rPr lang="en-US" dirty="0" smtClean="0"/>
              <a:t>- </a:t>
            </a:r>
            <a:r>
              <a:rPr lang="en-US" dirty="0"/>
              <a:t>4</a:t>
            </a:r>
          </a:p>
          <a:p>
            <a:r>
              <a:rPr lang="en-US" dirty="0"/>
              <a:t>English </a:t>
            </a:r>
            <a:r>
              <a:rPr lang="en-US" dirty="0" smtClean="0"/>
              <a:t>- 2</a:t>
            </a:r>
            <a:endParaRPr lang="en-US" dirty="0"/>
          </a:p>
          <a:p>
            <a:r>
              <a:rPr lang="en-US" dirty="0" smtClean="0"/>
              <a:t>History – 4</a:t>
            </a:r>
          </a:p>
          <a:p>
            <a:r>
              <a:rPr lang="en-US" dirty="0" smtClean="0"/>
              <a:t>Kinesiology - 1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447800"/>
            <a:ext cx="381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Mathematics – 3</a:t>
            </a:r>
          </a:p>
          <a:p>
            <a:r>
              <a:rPr lang="en-US" dirty="0" smtClean="0"/>
              <a:t>Political Science - 1</a:t>
            </a:r>
          </a:p>
          <a:p>
            <a:r>
              <a:rPr lang="en-US" dirty="0" smtClean="0"/>
              <a:t>Psychology – 17</a:t>
            </a:r>
          </a:p>
          <a:p>
            <a:r>
              <a:rPr lang="en-US" dirty="0" smtClean="0"/>
              <a:t>Physics - 2</a:t>
            </a:r>
          </a:p>
          <a:p>
            <a:r>
              <a:rPr lang="en-US" dirty="0" smtClean="0"/>
              <a:t>Studio Arts – 3</a:t>
            </a:r>
          </a:p>
          <a:p>
            <a:r>
              <a:rPr lang="en-US" dirty="0" smtClean="0"/>
              <a:t>Sociology - 7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82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Equity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In </a:t>
            </a:r>
            <a:r>
              <a:rPr lang="en-US" dirty="0" smtClean="0"/>
              <a:t>2012-13, </a:t>
            </a:r>
            <a:r>
              <a:rPr lang="en-US" dirty="0"/>
              <a:t>equity gaps were discovered for access, course success rates, and basic skill success and progression that are not present in the </a:t>
            </a:r>
            <a:r>
              <a:rPr lang="en-US" dirty="0" smtClean="0"/>
              <a:t>2015-16 </a:t>
            </a:r>
            <a:r>
              <a:rPr lang="en-US" dirty="0"/>
              <a:t>data. </a:t>
            </a:r>
          </a:p>
          <a:p>
            <a:pPr marL="82296" indent="0">
              <a:buNone/>
            </a:pPr>
            <a:endParaRPr lang="en-US" dirty="0"/>
          </a:p>
          <a:p>
            <a:pPr lvl="0"/>
            <a:r>
              <a:rPr lang="en-US" dirty="0"/>
              <a:t>Equity gaps remain for persistence, completions, and transfers in 2015-16.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African </a:t>
            </a:r>
            <a:r>
              <a:rPr lang="en-US" dirty="0"/>
              <a:t>Americans again show very low completion rates. Hispanics were disproportionately impacted in 12-13 but not in 15-16.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66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Equity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978665"/>
              </p:ext>
            </p:extLst>
          </p:nvPr>
        </p:nvGraphicFramePr>
        <p:xfrm>
          <a:off x="1676400" y="1219200"/>
          <a:ext cx="7086600" cy="5123157"/>
        </p:xfrm>
        <a:graphic>
          <a:graphicData uri="http://schemas.openxmlformats.org/drawingml/2006/table">
            <a:tbl>
              <a:tblPr/>
              <a:tblGrid>
                <a:gridCol w="2460420"/>
                <a:gridCol w="1635369"/>
                <a:gridCol w="1237577"/>
                <a:gridCol w="1178645"/>
                <a:gridCol w="574589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Degree/Cert Seeking Cohort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Completers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Completion 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</a:tr>
              <a:tr h="276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8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and above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8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Ethnicity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00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Indian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African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09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Hawaiian/Pacific Islander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3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Two or More Races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Unknown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37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Outcomes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Skills-building students </a:t>
            </a:r>
            <a:r>
              <a:rPr lang="en-US" dirty="0" smtClean="0"/>
              <a:t>were </a:t>
            </a:r>
            <a:r>
              <a:rPr lang="en-US" dirty="0"/>
              <a:t>surveyed if they met one of the following criteria in 2013-2014, and did not enroll in 2014-2015: </a:t>
            </a:r>
            <a:endParaRPr lang="en-US" dirty="0" smtClean="0"/>
          </a:p>
          <a:p>
            <a:pPr lvl="1"/>
            <a:r>
              <a:rPr lang="en-US" dirty="0" smtClean="0"/>
              <a:t>earned </a:t>
            </a:r>
            <a:r>
              <a:rPr lang="en-US" dirty="0"/>
              <a:t>a certificate of 6 or more units, earned a vocational degree, or </a:t>
            </a:r>
            <a:endParaRPr lang="en-US" dirty="0" smtClean="0"/>
          </a:p>
          <a:p>
            <a:pPr lvl="1"/>
            <a:r>
              <a:rPr lang="en-US" dirty="0" smtClean="0"/>
              <a:t>earned </a:t>
            </a:r>
            <a:r>
              <a:rPr lang="en-US" dirty="0"/>
              <a:t>9+ CTE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The </a:t>
            </a:r>
            <a:r>
              <a:rPr lang="en-US" dirty="0"/>
              <a:t>survey was administered in early 2016 by e-mail, telephone and US mail.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0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ILO 2: Personal and Professional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reach their career, transfer, or personal goals. This outcome indicates if a student's individual goals are being met. This includes the goals of students earning degrees, or of students taking only a few courses for training and/or personal enrichment. </a:t>
            </a:r>
          </a:p>
        </p:txBody>
      </p:sp>
    </p:spTree>
    <p:extLst>
      <p:ext uri="{BB962C8B-B14F-4D97-AF65-F5344CB8AC3E}">
        <p14:creationId xmlns:p14="http://schemas.microsoft.com/office/powerpoint/2010/main" val="242843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Outcome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266 students responded of 529</a:t>
            </a:r>
          </a:p>
          <a:p>
            <a:r>
              <a:rPr lang="en-US" dirty="0" smtClean="0"/>
              <a:t>Why did you stop taking classes at CR?</a:t>
            </a:r>
          </a:p>
          <a:p>
            <a:pPr lvl="1"/>
            <a:r>
              <a:rPr lang="en-US" dirty="0"/>
              <a:t>My goals were met (123)</a:t>
            </a:r>
          </a:p>
          <a:p>
            <a:pPr lvl="1"/>
            <a:r>
              <a:rPr lang="en-US" dirty="0"/>
              <a:t>I completed the program (114)</a:t>
            </a:r>
          </a:p>
          <a:p>
            <a:pPr lvl="1"/>
            <a:r>
              <a:rPr lang="en-US" dirty="0"/>
              <a:t>I got a job (80)</a:t>
            </a:r>
          </a:p>
          <a:p>
            <a:pPr lvl="1"/>
            <a:r>
              <a:rPr lang="en-US" dirty="0"/>
              <a:t>Relocation (54)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00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Outcome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reason for attending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9262195"/>
              </p:ext>
            </p:extLst>
          </p:nvPr>
        </p:nvGraphicFramePr>
        <p:xfrm>
          <a:off x="1143000" y="2209800"/>
          <a:ext cx="7391400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69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Outcome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49.6% </a:t>
            </a:r>
            <a:r>
              <a:rPr lang="en-US" dirty="0" smtClean="0"/>
              <a:t>were </a:t>
            </a:r>
            <a:r>
              <a:rPr lang="en-US" dirty="0"/>
              <a:t>“very satisfied” with the education and training they received at </a:t>
            </a:r>
            <a:r>
              <a:rPr lang="en-US" dirty="0" smtClean="0"/>
              <a:t>CR, </a:t>
            </a:r>
            <a:r>
              <a:rPr lang="en-US" dirty="0"/>
              <a:t>and 33.8% were “satisfied” for an overall satisfaction rate of 83.5</a:t>
            </a:r>
            <a:r>
              <a:rPr lang="en-US" dirty="0" smtClean="0"/>
              <a:t>%.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/>
              <a:t>23.3% of respondents indicated they had transferred to another College or University.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6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Employment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02227785"/>
              </p:ext>
            </p:extLst>
          </p:nvPr>
        </p:nvGraphicFramePr>
        <p:xfrm>
          <a:off x="1371600" y="1447800"/>
          <a:ext cx="73151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316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currently employed: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55.1</a:t>
            </a:r>
            <a:r>
              <a:rPr lang="en-US" dirty="0"/>
              <a:t>% indicated they are working in the same field as their studies and training, followed by </a:t>
            </a:r>
            <a:endParaRPr lang="en-US" dirty="0" smtClean="0"/>
          </a:p>
          <a:p>
            <a:r>
              <a:rPr lang="en-US" dirty="0" smtClean="0"/>
              <a:t>20.6</a:t>
            </a:r>
            <a:r>
              <a:rPr lang="en-US" dirty="0"/>
              <a:t>% indicating they work in a field that is “close” to their studies and training</a:t>
            </a:r>
            <a:r>
              <a:rPr lang="en-US" dirty="0" smtClean="0"/>
              <a:t>,</a:t>
            </a:r>
          </a:p>
          <a:p>
            <a:r>
              <a:rPr lang="en-US" dirty="0" smtClean="0"/>
              <a:t>24.3</a:t>
            </a:r>
            <a:r>
              <a:rPr lang="en-US" dirty="0"/>
              <a:t>% indicated their job is not related to their studies.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16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those respondents who engaged in a job search after finishing their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84.0% reported finding a job and </a:t>
            </a:r>
            <a:endParaRPr lang="en-US" dirty="0" smtClean="0"/>
          </a:p>
          <a:p>
            <a:pPr lvl="1"/>
            <a:r>
              <a:rPr lang="en-US" dirty="0" smtClean="0"/>
              <a:t>16.0</a:t>
            </a:r>
            <a:r>
              <a:rPr lang="en-US" dirty="0"/>
              <a:t>% were still looking. </a:t>
            </a:r>
            <a:endParaRPr lang="en-US" dirty="0" smtClean="0"/>
          </a:p>
          <a:p>
            <a:pPr lvl="1"/>
            <a:r>
              <a:rPr lang="en-US" dirty="0" smtClean="0"/>
              <a:t>Of </a:t>
            </a:r>
            <a:r>
              <a:rPr lang="en-US" dirty="0"/>
              <a:t>those with a successful job search, 86.7% found a job within six months (65.7% within three months).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23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status before and after 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13062720"/>
              </p:ext>
            </p:extLst>
          </p:nvPr>
        </p:nvGraphicFramePr>
        <p:xfrm>
          <a:off x="2057400" y="1905000"/>
          <a:ext cx="5829300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76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status before and after 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hourly wage of all respondents increased 35.0% from their hourly wage before their studies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98478571"/>
              </p:ext>
            </p:extLst>
          </p:nvPr>
        </p:nvGraphicFramePr>
        <p:xfrm>
          <a:off x="3048000" y="3048000"/>
          <a:ext cx="4381500" cy="284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849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Outcome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Respondents, including those who had transferred, were asked what impact their coursework had on their employment. </a:t>
            </a:r>
            <a:endParaRPr lang="en-US" dirty="0" smtClean="0"/>
          </a:p>
          <a:p>
            <a:pPr lvl="1"/>
            <a:r>
              <a:rPr lang="en-US" dirty="0"/>
              <a:t>No impact on my employment (72)</a:t>
            </a:r>
          </a:p>
          <a:p>
            <a:pPr lvl="1"/>
            <a:r>
              <a:rPr lang="en-US" dirty="0"/>
              <a:t>Enabled me to learn skills that allowed me to get a job at a new organization (58)</a:t>
            </a:r>
          </a:p>
          <a:p>
            <a:pPr lvl="1"/>
            <a:r>
              <a:rPr lang="en-US" dirty="0"/>
              <a:t>Prepared me for a possible new job (54)</a:t>
            </a:r>
          </a:p>
          <a:p>
            <a:pPr lvl="1"/>
            <a:r>
              <a:rPr lang="en-US" dirty="0"/>
              <a:t>Enabled me to learn skills that allowed me to get a promotion at my same organization (24)</a:t>
            </a:r>
          </a:p>
          <a:p>
            <a:pPr lvl="1"/>
            <a:r>
              <a:rPr lang="en-US" dirty="0"/>
              <a:t>Enabled me to learn skills that allowed me to stay in my current job (19)</a:t>
            </a:r>
          </a:p>
          <a:p>
            <a:pPr lvl="1"/>
            <a:r>
              <a:rPr lang="en-US" dirty="0"/>
              <a:t>Enabled me to start my own business (11)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2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Noel Levitz </a:t>
            </a:r>
            <a:br>
              <a:rPr lang="en-US" dirty="0"/>
            </a:br>
            <a:r>
              <a:rPr lang="en-US" dirty="0"/>
              <a:t>Student Satisfaction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3219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school does whatever it can to help me reach my educational goals.</a:t>
            </a:r>
            <a:r>
              <a:rPr lang="en-US" sz="1800" dirty="0" smtClean="0"/>
              <a:t>                                                 			           Importance      </a:t>
            </a:r>
            <a:r>
              <a:rPr lang="en-US" sz="1800" dirty="0"/>
              <a:t>satisfaction/SD      Gap</a:t>
            </a:r>
          </a:p>
          <a:p>
            <a:pPr lvl="1"/>
            <a:r>
              <a:rPr lang="en-US" dirty="0"/>
              <a:t>2017 administration: </a:t>
            </a:r>
            <a:r>
              <a:rPr lang="en-US" dirty="0" smtClean="0"/>
              <a:t>6.46      5.41/1.57    1.05</a:t>
            </a:r>
            <a:endParaRPr lang="en-US" dirty="0"/>
          </a:p>
          <a:p>
            <a:pPr lvl="1"/>
            <a:r>
              <a:rPr lang="en-US" dirty="0"/>
              <a:t>2013 administration: 6</a:t>
            </a:r>
            <a:r>
              <a:rPr lang="en-US" dirty="0" smtClean="0"/>
              <a:t>.37      4.97/1.74    1.40</a:t>
            </a:r>
            <a:endParaRPr lang="en-US" dirty="0"/>
          </a:p>
          <a:p>
            <a:pPr lvl="1"/>
            <a:r>
              <a:rPr lang="en-US" dirty="0"/>
              <a:t>2010 administration: </a:t>
            </a:r>
            <a:r>
              <a:rPr lang="en-US" dirty="0" smtClean="0"/>
              <a:t>6.41      5.31/1.84    1.10</a:t>
            </a:r>
            <a:endParaRPr lang="en-US" dirty="0"/>
          </a:p>
          <a:p>
            <a:pPr lvl="1"/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scale of 1 = no importance/lowest satisfaction, 7 = very important/very satisfied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 Scale Report: CR vs. 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5"/>
          <a:stretch/>
        </p:blipFill>
        <p:spPr bwMode="auto">
          <a:xfrm>
            <a:off x="6245938" y="1676400"/>
            <a:ext cx="2505130" cy="419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" y="1734475"/>
            <a:ext cx="3173027" cy="412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1752600"/>
            <a:ext cx="3045539" cy="412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0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 2017 vs.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9" y="1447800"/>
            <a:ext cx="3452653" cy="476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19" y="1447800"/>
            <a:ext cx="2067664" cy="476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504" y="1448406"/>
            <a:ext cx="2033496" cy="476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48406"/>
            <a:ext cx="1371602" cy="476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97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Graduating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 student completed the new online graduating exit survey in 2016-2017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8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Graduating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plan to transfer to another institution?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43529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87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Graduating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important was each of the following in terms of your reason for choosing CR?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03318"/>
              </p:ext>
            </p:extLst>
          </p:nvPr>
        </p:nvGraphicFramePr>
        <p:xfrm>
          <a:off x="2362200" y="2819400"/>
          <a:ext cx="5562600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800"/>
                <a:gridCol w="1066800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Weighted Average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Low cost: CR is affordable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4.89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Quality: CR has good faculty and instruction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4.8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572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Availability of major: CR offers the educational programs I needed/wanted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4.5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Location: CR has a good/convenient location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4.3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Reputation: CR has a good reputation</a:t>
                      </a:r>
                      <a:endParaRPr lang="en-US" sz="2000" b="0" i="0" u="none" strike="noStrike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4.15</a:t>
                      </a:r>
                      <a:endParaRPr lang="en-US" sz="2000" b="0" i="0" u="none" strike="noStrike" dirty="0">
                        <a:solidFill>
                          <a:srgbClr val="333E48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91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Graduating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your main educational objective at CR?</a:t>
            </a:r>
          </a:p>
          <a:p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4572000" cy="425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551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1126</TotalTime>
  <Words>973</Words>
  <Application>Microsoft Office PowerPoint</Application>
  <PresentationFormat>On-screen Show (4:3)</PresentationFormat>
  <Paragraphs>238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Institutional Learning Outcome Dialogue:  Personal &amp; Professional Development</vt:lpstr>
      <vt:lpstr>ILO 2: Personal and Professional Development</vt:lpstr>
      <vt:lpstr>Noel Levitz  Student Satisfaction Inventory</vt:lpstr>
      <vt:lpstr>SSI Scale Report: CR vs. National</vt:lpstr>
      <vt:lpstr>CR 2017 vs. 2013</vt:lpstr>
      <vt:lpstr>Graduating Exit Survey</vt:lpstr>
      <vt:lpstr>Graduating Exit Survey</vt:lpstr>
      <vt:lpstr>Graduating Exit Survey</vt:lpstr>
      <vt:lpstr>Graduating Exit Survey</vt:lpstr>
      <vt:lpstr>Graduating Exit Survey</vt:lpstr>
      <vt:lpstr>Graduating Exit Survey</vt:lpstr>
      <vt:lpstr>To what extent do you agree CR prepared you in the following skill areas? </vt:lpstr>
      <vt:lpstr>Ed Plans cont.</vt:lpstr>
      <vt:lpstr>Transfers</vt:lpstr>
      <vt:lpstr>Transfers</vt:lpstr>
      <vt:lpstr>Associate Degrees for Transfer</vt:lpstr>
      <vt:lpstr>Student Equity Outcomes</vt:lpstr>
      <vt:lpstr>Student Equity Outcomes</vt:lpstr>
      <vt:lpstr>CTE Outcomes Survey</vt:lpstr>
      <vt:lpstr>CTE Outcome Survey</vt:lpstr>
      <vt:lpstr>CTE Outcome Survey</vt:lpstr>
      <vt:lpstr>CTE Outcome Survey</vt:lpstr>
      <vt:lpstr>Current Employment Status</vt:lpstr>
      <vt:lpstr>If currently employed:</vt:lpstr>
      <vt:lpstr>Employment</vt:lpstr>
      <vt:lpstr>Work status before and after CR</vt:lpstr>
      <vt:lpstr>Work status before and after CR</vt:lpstr>
      <vt:lpstr>CTE Outcome Survey</vt:lpstr>
    </vt:vector>
  </TitlesOfParts>
  <Company>Redwoods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Learning Outcome Dialogue:  Personal &amp; Professional Development</dc:title>
  <dc:creator>Windows User</dc:creator>
  <cp:lastModifiedBy>Windows User</cp:lastModifiedBy>
  <cp:revision>19</cp:revision>
  <dcterms:created xsi:type="dcterms:W3CDTF">2017-08-21T21:49:24Z</dcterms:created>
  <dcterms:modified xsi:type="dcterms:W3CDTF">2017-08-22T16:36:20Z</dcterms:modified>
</cp:coreProperties>
</file>