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57" r:id="rId3"/>
    <p:sldId id="258" r:id="rId4"/>
    <p:sldId id="259" r:id="rId5"/>
    <p:sldId id="260" r:id="rId6"/>
    <p:sldId id="261" r:id="rId7"/>
    <p:sldId id="274" r:id="rId8"/>
    <p:sldId id="262" r:id="rId9"/>
    <p:sldId id="263" r:id="rId10"/>
    <p:sldId id="264" r:id="rId11"/>
    <p:sldId id="265" r:id="rId12"/>
    <p:sldId id="266" r:id="rId13"/>
    <p:sldId id="267" r:id="rId14"/>
    <p:sldId id="268" r:id="rId15"/>
    <p:sldId id="269" r:id="rId16"/>
    <p:sldId id="276" r:id="rId17"/>
    <p:sldId id="270" r:id="rId18"/>
    <p:sldId id="271" r:id="rId19"/>
    <p:sldId id="275" r:id="rId20"/>
    <p:sldId id="277" r:id="rId21"/>
    <p:sldId id="278" r:id="rId22"/>
    <p:sldId id="272" r:id="rId23"/>
    <p:sldId id="273"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ngelina-Hill\Desktop\IE%20Report%20fall%20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ngelina-Hill\Downloads\FTESSumm%20(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barChart>
        <c:barDir val="col"/>
        <c:grouping val="percentStacked"/>
        <c:varyColors val="0"/>
        <c:ser>
          <c:idx val="0"/>
          <c:order val="0"/>
          <c:tx>
            <c:strRef>
              <c:f>'SLO Summary &amp; DE SLO Summary'!$B$18</c:f>
              <c:strCache>
                <c:ptCount val="1"/>
                <c:pt idx="0">
                  <c:v>Below </c:v>
                </c:pt>
              </c:strCache>
            </c:strRef>
          </c:tx>
          <c:invertIfNegative val="0"/>
          <c:cat>
            <c:strRef>
              <c:f>'SLO Summary &amp; DE SLO Summary'!$A$19:$A$25</c:f>
              <c:strCache>
                <c:ptCount val="7"/>
                <c:pt idx="0">
                  <c:v>Career &amp; Technical Education</c:v>
                </c:pt>
                <c:pt idx="1">
                  <c:v>Math Science Beh SS</c:v>
                </c:pt>
                <c:pt idx="2">
                  <c:v>Humanities</c:v>
                </c:pt>
                <c:pt idx="3">
                  <c:v>Health Occupations</c:v>
                </c:pt>
                <c:pt idx="4">
                  <c:v>General Studies</c:v>
                </c:pt>
                <c:pt idx="5">
                  <c:v>Guidance</c:v>
                </c:pt>
                <c:pt idx="6">
                  <c:v>Physical Education</c:v>
                </c:pt>
              </c:strCache>
            </c:strRef>
          </c:cat>
          <c:val>
            <c:numRef>
              <c:f>'SLO Summary &amp; DE SLO Summary'!$B$19:$B$25</c:f>
              <c:numCache>
                <c:formatCode>General</c:formatCode>
                <c:ptCount val="7"/>
                <c:pt idx="0">
                  <c:v>0.15296967521980981</c:v>
                </c:pt>
                <c:pt idx="1">
                  <c:v>0.19500366939722716</c:v>
                </c:pt>
                <c:pt idx="2">
                  <c:v>0.12134027325959662</c:v>
                </c:pt>
                <c:pt idx="3">
                  <c:v>8.3378160301237222E-2</c:v>
                </c:pt>
                <c:pt idx="4">
                  <c:v>0.16936353829557713</c:v>
                </c:pt>
                <c:pt idx="5">
                  <c:v>8.7808417997097238E-2</c:v>
                </c:pt>
                <c:pt idx="6">
                  <c:v>6.7152841081738079E-2</c:v>
                </c:pt>
              </c:numCache>
            </c:numRef>
          </c:val>
        </c:ser>
        <c:ser>
          <c:idx val="1"/>
          <c:order val="1"/>
          <c:tx>
            <c:strRef>
              <c:f>'SLO Summary &amp; DE SLO Summary'!$C$18</c:f>
              <c:strCache>
                <c:ptCount val="1"/>
                <c:pt idx="0">
                  <c:v>Met</c:v>
                </c:pt>
              </c:strCache>
            </c:strRef>
          </c:tx>
          <c:invertIfNegative val="0"/>
          <c:cat>
            <c:strRef>
              <c:f>'SLO Summary &amp; DE SLO Summary'!$A$19:$A$25</c:f>
              <c:strCache>
                <c:ptCount val="7"/>
                <c:pt idx="0">
                  <c:v>Career &amp; Technical Education</c:v>
                </c:pt>
                <c:pt idx="1">
                  <c:v>Math Science Beh SS</c:v>
                </c:pt>
                <c:pt idx="2">
                  <c:v>Humanities</c:v>
                </c:pt>
                <c:pt idx="3">
                  <c:v>Health Occupations</c:v>
                </c:pt>
                <c:pt idx="4">
                  <c:v>General Studies</c:v>
                </c:pt>
                <c:pt idx="5">
                  <c:v>Guidance</c:v>
                </c:pt>
                <c:pt idx="6">
                  <c:v>Physical Education</c:v>
                </c:pt>
              </c:strCache>
            </c:strRef>
          </c:cat>
          <c:val>
            <c:numRef>
              <c:f>'SLO Summary &amp; DE SLO Summary'!$C$19:$C$25</c:f>
              <c:numCache>
                <c:formatCode>General</c:formatCode>
                <c:ptCount val="7"/>
                <c:pt idx="0">
                  <c:v>0.5047550690830791</c:v>
                </c:pt>
                <c:pt idx="1">
                  <c:v>0.49399012237935613</c:v>
                </c:pt>
                <c:pt idx="2">
                  <c:v>0.47234873129472998</c:v>
                </c:pt>
                <c:pt idx="3">
                  <c:v>0.5339788416711494</c:v>
                </c:pt>
                <c:pt idx="4">
                  <c:v>0.48759439050701187</c:v>
                </c:pt>
                <c:pt idx="5">
                  <c:v>0.75979680696661833</c:v>
                </c:pt>
                <c:pt idx="6">
                  <c:v>0.40869036766940142</c:v>
                </c:pt>
              </c:numCache>
            </c:numRef>
          </c:val>
        </c:ser>
        <c:ser>
          <c:idx val="2"/>
          <c:order val="2"/>
          <c:tx>
            <c:strRef>
              <c:f>'SLO Summary &amp; DE SLO Summary'!$D$18</c:f>
              <c:strCache>
                <c:ptCount val="1"/>
                <c:pt idx="0">
                  <c:v>Above</c:v>
                </c:pt>
              </c:strCache>
            </c:strRef>
          </c:tx>
          <c:invertIfNegative val="0"/>
          <c:cat>
            <c:strRef>
              <c:f>'SLO Summary &amp; DE SLO Summary'!$A$19:$A$25</c:f>
              <c:strCache>
                <c:ptCount val="7"/>
                <c:pt idx="0">
                  <c:v>Career &amp; Technical Education</c:v>
                </c:pt>
                <c:pt idx="1">
                  <c:v>Math Science Beh SS</c:v>
                </c:pt>
                <c:pt idx="2">
                  <c:v>Humanities</c:v>
                </c:pt>
                <c:pt idx="3">
                  <c:v>Health Occupations</c:v>
                </c:pt>
                <c:pt idx="4">
                  <c:v>General Studies</c:v>
                </c:pt>
                <c:pt idx="5">
                  <c:v>Guidance</c:v>
                </c:pt>
                <c:pt idx="6">
                  <c:v>Physical Education</c:v>
                </c:pt>
              </c:strCache>
            </c:strRef>
          </c:cat>
          <c:val>
            <c:numRef>
              <c:f>'SLO Summary &amp; DE SLO Summary'!$D$19:$D$25</c:f>
              <c:numCache>
                <c:formatCode>General</c:formatCode>
                <c:ptCount val="7"/>
                <c:pt idx="0">
                  <c:v>0.34227525569711109</c:v>
                </c:pt>
                <c:pt idx="1">
                  <c:v>0.31100620822341674</c:v>
                </c:pt>
                <c:pt idx="2">
                  <c:v>0.4063109954456734</c:v>
                </c:pt>
                <c:pt idx="3">
                  <c:v>0.38264299802761342</c:v>
                </c:pt>
                <c:pt idx="4">
                  <c:v>0.34304207119741098</c:v>
                </c:pt>
                <c:pt idx="5">
                  <c:v>0.15239477503628446</c:v>
                </c:pt>
                <c:pt idx="6">
                  <c:v>0.5241567912488605</c:v>
                </c:pt>
              </c:numCache>
            </c:numRef>
          </c:val>
        </c:ser>
        <c:dLbls>
          <c:showLegendKey val="0"/>
          <c:showVal val="0"/>
          <c:showCatName val="0"/>
          <c:showSerName val="0"/>
          <c:showPercent val="0"/>
          <c:showBubbleSize val="0"/>
        </c:dLbls>
        <c:gapWidth val="150"/>
        <c:overlap val="100"/>
        <c:axId val="118508544"/>
        <c:axId val="118539392"/>
      </c:barChart>
      <c:catAx>
        <c:axId val="118508544"/>
        <c:scaling>
          <c:orientation val="minMax"/>
        </c:scaling>
        <c:delete val="0"/>
        <c:axPos val="b"/>
        <c:majorTickMark val="out"/>
        <c:minorTickMark val="none"/>
        <c:tickLblPos val="nextTo"/>
        <c:txPr>
          <a:bodyPr/>
          <a:lstStyle/>
          <a:p>
            <a:pPr>
              <a:defRPr sz="1600"/>
            </a:pPr>
            <a:endParaRPr lang="en-US"/>
          </a:p>
        </c:txPr>
        <c:crossAx val="118539392"/>
        <c:crosses val="autoZero"/>
        <c:auto val="1"/>
        <c:lblAlgn val="ctr"/>
        <c:lblOffset val="100"/>
        <c:noMultiLvlLbl val="0"/>
      </c:catAx>
      <c:valAx>
        <c:axId val="118539392"/>
        <c:scaling>
          <c:orientation val="minMax"/>
        </c:scaling>
        <c:delete val="0"/>
        <c:axPos val="l"/>
        <c:majorGridlines/>
        <c:numFmt formatCode="0%" sourceLinked="1"/>
        <c:majorTickMark val="out"/>
        <c:minorTickMark val="none"/>
        <c:tickLblPos val="nextTo"/>
        <c:crossAx val="118508544"/>
        <c:crosses val="autoZero"/>
        <c:crossBetween val="between"/>
      </c:valAx>
    </c:plotArea>
    <c:legend>
      <c:legendPos val="r"/>
      <c:layout/>
      <c:overlay val="0"/>
      <c:txPr>
        <a:bodyPr/>
        <a:lstStyle/>
        <a:p>
          <a:pPr>
            <a:defRPr sz="1600"/>
          </a:pPr>
          <a:endParaRPr lang="en-US"/>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FTES at CR</a:t>
            </a:r>
            <a:endParaRPr lang="en-US" dirty="0"/>
          </a:p>
        </c:rich>
      </c:tx>
      <c:layout/>
      <c:overlay val="0"/>
    </c:title>
    <c:autoTitleDeleted val="0"/>
    <c:plotArea>
      <c:layout/>
      <c:lineChart>
        <c:grouping val="standard"/>
        <c:varyColors val="0"/>
        <c:ser>
          <c:idx val="0"/>
          <c:order val="0"/>
          <c:tx>
            <c:strRef>
              <c:f>'[FTESSumm (1).xls]Sheet'!$Z$15</c:f>
              <c:strCache>
                <c:ptCount val="1"/>
                <c:pt idx="0">
                  <c:v>FTES</c:v>
                </c:pt>
              </c:strCache>
            </c:strRef>
          </c:tx>
          <c:cat>
            <c:strRef>
              <c:f>'[FTESSumm (1).xls]Sheet'!$Y$16:$Y$28</c:f>
              <c:strCache>
                <c:ptCount val="13"/>
                <c:pt idx="0">
                  <c:v>2013-14</c:v>
                </c:pt>
                <c:pt idx="1">
                  <c:v>2012-13</c:v>
                </c:pt>
                <c:pt idx="2">
                  <c:v>2011-12</c:v>
                </c:pt>
                <c:pt idx="3">
                  <c:v>2010-11</c:v>
                </c:pt>
                <c:pt idx="4">
                  <c:v>2009-10</c:v>
                </c:pt>
                <c:pt idx="5">
                  <c:v>2008-09</c:v>
                </c:pt>
                <c:pt idx="6">
                  <c:v>2007-08</c:v>
                </c:pt>
                <c:pt idx="7">
                  <c:v>2006-07</c:v>
                </c:pt>
                <c:pt idx="8">
                  <c:v>2005-06</c:v>
                </c:pt>
                <c:pt idx="9">
                  <c:v>2004-05</c:v>
                </c:pt>
                <c:pt idx="10">
                  <c:v>2003-04</c:v>
                </c:pt>
                <c:pt idx="11">
                  <c:v>2002-03</c:v>
                </c:pt>
                <c:pt idx="12">
                  <c:v>2001-02</c:v>
                </c:pt>
              </c:strCache>
            </c:strRef>
          </c:cat>
          <c:val>
            <c:numRef>
              <c:f>'[FTESSumm (1).xls]Sheet'!$Z$16:$Z$28</c:f>
              <c:numCache>
                <c:formatCode>General</c:formatCode>
                <c:ptCount val="13"/>
                <c:pt idx="0">
                  <c:v>4204</c:v>
                </c:pt>
                <c:pt idx="1">
                  <c:v>4396</c:v>
                </c:pt>
                <c:pt idx="2">
                  <c:v>4943</c:v>
                </c:pt>
                <c:pt idx="3">
                  <c:v>5431</c:v>
                </c:pt>
                <c:pt idx="4">
                  <c:v>6086</c:v>
                </c:pt>
                <c:pt idx="5">
                  <c:v>5472</c:v>
                </c:pt>
                <c:pt idx="6">
                  <c:v>4820</c:v>
                </c:pt>
                <c:pt idx="7">
                  <c:v>4540</c:v>
                </c:pt>
                <c:pt idx="8">
                  <c:v>4973</c:v>
                </c:pt>
                <c:pt idx="9">
                  <c:v>5294</c:v>
                </c:pt>
                <c:pt idx="10">
                  <c:v>5578</c:v>
                </c:pt>
                <c:pt idx="11">
                  <c:v>5972</c:v>
                </c:pt>
                <c:pt idx="12">
                  <c:v>6848</c:v>
                </c:pt>
              </c:numCache>
            </c:numRef>
          </c:val>
          <c:smooth val="0"/>
        </c:ser>
        <c:dLbls>
          <c:showLegendKey val="0"/>
          <c:showVal val="0"/>
          <c:showCatName val="0"/>
          <c:showSerName val="0"/>
          <c:showPercent val="0"/>
          <c:showBubbleSize val="0"/>
        </c:dLbls>
        <c:marker val="1"/>
        <c:smooth val="0"/>
        <c:axId val="108636416"/>
        <c:axId val="118507392"/>
      </c:lineChart>
      <c:catAx>
        <c:axId val="108636416"/>
        <c:scaling>
          <c:orientation val="maxMin"/>
        </c:scaling>
        <c:delete val="0"/>
        <c:axPos val="b"/>
        <c:majorTickMark val="out"/>
        <c:minorTickMark val="none"/>
        <c:tickLblPos val="nextTo"/>
        <c:txPr>
          <a:bodyPr/>
          <a:lstStyle/>
          <a:p>
            <a:pPr>
              <a:defRPr sz="1200"/>
            </a:pPr>
            <a:endParaRPr lang="en-US"/>
          </a:p>
        </c:txPr>
        <c:crossAx val="118507392"/>
        <c:crosses val="autoZero"/>
        <c:auto val="1"/>
        <c:lblAlgn val="ctr"/>
        <c:lblOffset val="100"/>
        <c:noMultiLvlLbl val="0"/>
      </c:catAx>
      <c:valAx>
        <c:axId val="118507392"/>
        <c:scaling>
          <c:orientation val="minMax"/>
        </c:scaling>
        <c:delete val="0"/>
        <c:axPos val="r"/>
        <c:majorGridlines/>
        <c:numFmt formatCode="General" sourceLinked="1"/>
        <c:majorTickMark val="out"/>
        <c:minorTickMark val="none"/>
        <c:tickLblPos val="nextTo"/>
        <c:txPr>
          <a:bodyPr/>
          <a:lstStyle/>
          <a:p>
            <a:pPr>
              <a:defRPr sz="1200"/>
            </a:pPr>
            <a:endParaRPr lang="en-US"/>
          </a:p>
        </c:txPr>
        <c:crossAx val="108636416"/>
        <c:crosses val="autoZero"/>
        <c:crossBetween val="between"/>
      </c:valAx>
    </c:plotArea>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333ECB-2B9F-4CD5-98C1-A69CF5972C63}" type="datetimeFigureOut">
              <a:rPr lang="en-US" smtClean="0"/>
              <a:t>8/22/2014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BBC3F7-6C96-48D8-AA29-D26336565EB0}" type="slidenum">
              <a:rPr lang="en-US" smtClean="0"/>
              <a:t>‹#›</a:t>
            </a:fld>
            <a:endParaRPr lang="en-US"/>
          </a:p>
        </p:txBody>
      </p:sp>
    </p:spTree>
    <p:extLst>
      <p:ext uri="{BB962C8B-B14F-4D97-AF65-F5344CB8AC3E}">
        <p14:creationId xmlns:p14="http://schemas.microsoft.com/office/powerpoint/2010/main" val="3645956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6 liberal arts degrees, 1 Associate</a:t>
            </a:r>
            <a:r>
              <a:rPr lang="en-US" baseline="0" dirty="0" smtClean="0"/>
              <a:t> degree for transfer, </a:t>
            </a:r>
            <a:r>
              <a:rPr lang="en-US" dirty="0" smtClean="0"/>
              <a:t>5 CTE Associate degrees, 5 CTE certificates</a:t>
            </a:r>
            <a:endParaRPr lang="en-US" dirty="0"/>
          </a:p>
        </p:txBody>
      </p:sp>
      <p:sp>
        <p:nvSpPr>
          <p:cNvPr id="4" name="Slide Number Placeholder 3"/>
          <p:cNvSpPr>
            <a:spLocks noGrp="1"/>
          </p:cNvSpPr>
          <p:nvPr>
            <p:ph type="sldNum" sz="quarter" idx="10"/>
          </p:nvPr>
        </p:nvSpPr>
        <p:spPr/>
        <p:txBody>
          <a:bodyPr/>
          <a:lstStyle/>
          <a:p>
            <a:fld id="{71BBC3F7-6C96-48D8-AA29-D26336565EB0}" type="slidenum">
              <a:rPr lang="en-US" smtClean="0"/>
              <a:t>6</a:t>
            </a:fld>
            <a:endParaRPr lang="en-US"/>
          </a:p>
        </p:txBody>
      </p:sp>
    </p:spTree>
    <p:extLst>
      <p:ext uri="{BB962C8B-B14F-4D97-AF65-F5344CB8AC3E}">
        <p14:creationId xmlns:p14="http://schemas.microsoft.com/office/powerpoint/2010/main" val="149693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8042B21-166E-499C-93EE-2CF45DFC8A31}" type="datetimeFigureOut">
              <a:rPr lang="en-US" smtClean="0"/>
              <a:t>8/22/2014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D1F9C63-036A-4AF8-8CFE-9D8463AC163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042B21-166E-499C-93EE-2CF45DFC8A31}"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042B21-166E-499C-93EE-2CF45DFC8A31}"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042B21-166E-499C-93EE-2CF45DFC8A31}"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042B21-166E-499C-93EE-2CF45DFC8A31}"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042B21-166E-499C-93EE-2CF45DFC8A31}"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8042B21-166E-499C-93EE-2CF45DFC8A31}" type="datetimeFigureOut">
              <a:rPr lang="en-US" smtClean="0"/>
              <a:t>8/22/2014</a:t>
            </a:fld>
            <a:endParaRPr lang="en-US"/>
          </a:p>
        </p:txBody>
      </p:sp>
      <p:sp>
        <p:nvSpPr>
          <p:cNvPr id="27" name="Slide Number Placeholder 26"/>
          <p:cNvSpPr>
            <a:spLocks noGrp="1"/>
          </p:cNvSpPr>
          <p:nvPr>
            <p:ph type="sldNum" sz="quarter" idx="11"/>
          </p:nvPr>
        </p:nvSpPr>
        <p:spPr/>
        <p:txBody>
          <a:bodyPr rtlCol="0"/>
          <a:lstStyle/>
          <a:p>
            <a:fld id="{6D1F9C63-036A-4AF8-8CFE-9D8463AC1635}"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8042B21-166E-499C-93EE-2CF45DFC8A31}" type="datetimeFigureOut">
              <a:rPr lang="en-US" smtClean="0"/>
              <a:t>8/22/2014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D1F9C63-036A-4AF8-8CFE-9D8463AC16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42B21-166E-499C-93EE-2CF45DFC8A31}" type="datetimeFigureOut">
              <a:rPr lang="en-US" smtClean="0"/>
              <a:t>8/22/2014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042B21-166E-499C-93EE-2CF45DFC8A31}"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042B21-166E-499C-93EE-2CF45DFC8A31}"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F9C63-036A-4AF8-8CFE-9D8463AC163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8042B21-166E-499C-93EE-2CF45DFC8A31}" type="datetimeFigureOut">
              <a:rPr lang="en-US" smtClean="0"/>
              <a:t>8/22/2014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D1F9C63-036A-4AF8-8CFE-9D8463AC16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Institutional Learning Outcomes:</a:t>
            </a:r>
            <a:br>
              <a:rPr lang="en-US" dirty="0" smtClean="0"/>
            </a:br>
            <a:r>
              <a:rPr lang="en-US" dirty="0" smtClean="0"/>
              <a:t>Assessing Academic and Career Technical Objectives</a:t>
            </a:r>
            <a:endParaRPr lang="en-US" dirty="0"/>
          </a:p>
        </p:txBody>
      </p:sp>
      <p:sp>
        <p:nvSpPr>
          <p:cNvPr id="3" name="Subtitle 2"/>
          <p:cNvSpPr>
            <a:spLocks noGrp="1"/>
          </p:cNvSpPr>
          <p:nvPr>
            <p:ph type="subTitle" idx="1"/>
          </p:nvPr>
        </p:nvSpPr>
        <p:spPr/>
        <p:txBody>
          <a:bodyPr/>
          <a:lstStyle/>
          <a:p>
            <a:r>
              <a:rPr lang="en-US" dirty="0" smtClean="0"/>
              <a:t>Convocation – Fall 2014</a:t>
            </a:r>
          </a:p>
          <a:p>
            <a:r>
              <a:rPr lang="en-US" dirty="0" smtClean="0"/>
              <a:t>College of the Redwoods</a:t>
            </a:r>
          </a:p>
          <a:p>
            <a:r>
              <a:rPr lang="en-US" dirty="0" smtClean="0"/>
              <a:t>Angelina Hill</a:t>
            </a:r>
            <a:endParaRPr lang="en-US" dirty="0"/>
          </a:p>
        </p:txBody>
      </p:sp>
    </p:spTree>
    <p:extLst>
      <p:ext uri="{BB962C8B-B14F-4D97-AF65-F5344CB8AC3E}">
        <p14:creationId xmlns:p14="http://schemas.microsoft.com/office/powerpoint/2010/main" val="4218913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Education Assessment</a:t>
            </a:r>
            <a:endParaRPr lang="en-US" dirty="0"/>
          </a:p>
        </p:txBody>
      </p:sp>
      <p:sp>
        <p:nvSpPr>
          <p:cNvPr id="3" name="Content Placeholder 2"/>
          <p:cNvSpPr>
            <a:spLocks noGrp="1"/>
          </p:cNvSpPr>
          <p:nvPr>
            <p:ph idx="1"/>
          </p:nvPr>
        </p:nvSpPr>
        <p:spPr/>
        <p:txBody>
          <a:bodyPr/>
          <a:lstStyle/>
          <a:p>
            <a:r>
              <a:rPr lang="en-US" dirty="0" smtClean="0"/>
              <a:t>Global/Cultural Context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76493525"/>
              </p:ext>
            </p:extLst>
          </p:nvPr>
        </p:nvGraphicFramePr>
        <p:xfrm>
          <a:off x="660009" y="3200400"/>
          <a:ext cx="8458200" cy="1968246"/>
        </p:xfrm>
        <a:graphic>
          <a:graphicData uri="http://schemas.openxmlformats.org/drawingml/2006/table">
            <a:tbl>
              <a:tblPr firstRow="1" firstCol="1" bandRow="1">
                <a:tableStyleId>{5C22544A-7EE6-4342-B048-85BDC9FD1C3A}</a:tableStyleId>
              </a:tblPr>
              <a:tblGrid>
                <a:gridCol w="1681968"/>
                <a:gridCol w="1163223"/>
                <a:gridCol w="1143000"/>
                <a:gridCol w="1143000"/>
                <a:gridCol w="1524149"/>
                <a:gridCol w="645456"/>
                <a:gridCol w="1157404"/>
              </a:tblGrid>
              <a:tr h="190500">
                <a:tc>
                  <a:txBody>
                    <a:bodyPr/>
                    <a:lstStyle/>
                    <a:p>
                      <a:pPr marL="0" marR="0" algn="l">
                        <a:lnSpc>
                          <a:spcPct val="115000"/>
                        </a:lnSpc>
                        <a:spcBef>
                          <a:spcPts val="0"/>
                        </a:spcBef>
                        <a:spcAft>
                          <a:spcPts val="0"/>
                        </a:spcAft>
                      </a:pPr>
                      <a:r>
                        <a:rPr lang="en-US" sz="1600" dirty="0">
                          <a:effectLst/>
                        </a:rPr>
                        <a:t>GE Area</a:t>
                      </a:r>
                      <a:endParaRPr lang="en-US" sz="16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600" dirty="0">
                          <a:effectLst/>
                        </a:rPr>
                        <a:t>Exceeds</a:t>
                      </a:r>
                      <a:endParaRPr lang="en-US" sz="16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600" dirty="0">
                          <a:effectLst/>
                        </a:rPr>
                        <a:t>Meets</a:t>
                      </a:r>
                      <a:endParaRPr lang="en-US" sz="16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600" dirty="0">
                          <a:effectLst/>
                        </a:rPr>
                        <a:t>Does not meet</a:t>
                      </a:r>
                      <a:endParaRPr lang="en-US" sz="16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a:effectLst/>
                        </a:rPr>
                        <a:t># Participants</a:t>
                      </a:r>
                      <a:endParaRPr lang="en-US" sz="16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a:effectLst/>
                        </a:rPr>
                        <a:t># N/A</a:t>
                      </a:r>
                      <a:endParaRPr lang="en-US" sz="16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600">
                          <a:effectLst/>
                        </a:rPr>
                        <a:t># courses evaluated</a:t>
                      </a:r>
                      <a:endParaRPr lang="en-US" sz="1600">
                        <a:effectLst/>
                        <a:latin typeface="Calibri"/>
                        <a:ea typeface="Calibri"/>
                        <a:cs typeface="Times New Roman"/>
                      </a:endParaRPr>
                    </a:p>
                  </a:txBody>
                  <a:tcPr marL="68580" marR="68580" marT="0" marB="0" anchor="b"/>
                </a:tc>
              </a:tr>
              <a:tr h="274320">
                <a:tc>
                  <a:txBody>
                    <a:bodyPr/>
                    <a:lstStyle/>
                    <a:p>
                      <a:pPr marL="0" marR="0" algn="l">
                        <a:lnSpc>
                          <a:spcPct val="115000"/>
                        </a:lnSpc>
                        <a:spcBef>
                          <a:spcPts val="0"/>
                        </a:spcBef>
                        <a:spcAft>
                          <a:spcPts val="0"/>
                        </a:spcAft>
                      </a:pPr>
                      <a:r>
                        <a:rPr lang="en-US" sz="1600" dirty="0">
                          <a:effectLst/>
                        </a:rPr>
                        <a:t>Overall</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47.9%</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36.2%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dirty="0">
                          <a:effectLst/>
                        </a:rPr>
                        <a:t>16.0%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dirty="0">
                          <a:effectLst/>
                        </a:rPr>
                        <a:t>420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50</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13</a:t>
                      </a:r>
                      <a:endParaRPr lang="en-US" sz="1600">
                        <a:effectLst/>
                        <a:latin typeface="Calibri"/>
                        <a:ea typeface="Calibri"/>
                        <a:cs typeface="Times New Roman"/>
                      </a:endParaRPr>
                    </a:p>
                  </a:txBody>
                  <a:tcPr marL="68580" marR="68580" marT="0" marB="0"/>
                </a:tc>
              </a:tr>
              <a:tr h="285750">
                <a:tc>
                  <a:txBody>
                    <a:bodyPr/>
                    <a:lstStyle/>
                    <a:p>
                      <a:pPr marL="0" marR="0" algn="l">
                        <a:lnSpc>
                          <a:spcPct val="115000"/>
                        </a:lnSpc>
                        <a:spcBef>
                          <a:spcPts val="0"/>
                        </a:spcBef>
                        <a:spcAft>
                          <a:spcPts val="0"/>
                        </a:spcAft>
                      </a:pPr>
                      <a:r>
                        <a:rPr lang="en-US" sz="1600" dirty="0">
                          <a:effectLst/>
                        </a:rPr>
                        <a:t>A: Nat </a:t>
                      </a:r>
                      <a:r>
                        <a:rPr lang="en-US" sz="1600" dirty="0" err="1">
                          <a:effectLst/>
                        </a:rPr>
                        <a:t>Sci</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dirty="0">
                          <a:effectLst/>
                        </a:rPr>
                        <a:t>57.7%</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30.8%</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11.5%</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dirty="0">
                          <a:effectLst/>
                        </a:rPr>
                        <a:t>52</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5</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a:t>
                      </a:r>
                      <a:endParaRPr lang="en-US" sz="1600">
                        <a:effectLst/>
                        <a:latin typeface="Calibri"/>
                        <a:ea typeface="Calibri"/>
                        <a:cs typeface="Times New Roman"/>
                      </a:endParaRPr>
                    </a:p>
                  </a:txBody>
                  <a:tcPr marL="68580" marR="68580" marT="0" marB="0"/>
                </a:tc>
              </a:tr>
              <a:tr h="239395">
                <a:tc>
                  <a:txBody>
                    <a:bodyPr/>
                    <a:lstStyle/>
                    <a:p>
                      <a:pPr marL="0" marR="0" algn="l">
                        <a:lnSpc>
                          <a:spcPct val="115000"/>
                        </a:lnSpc>
                        <a:spcBef>
                          <a:spcPts val="0"/>
                        </a:spcBef>
                        <a:spcAft>
                          <a:spcPts val="0"/>
                        </a:spcAft>
                      </a:pPr>
                      <a:r>
                        <a:rPr lang="en-US" sz="1600" dirty="0">
                          <a:effectLst/>
                        </a:rPr>
                        <a:t>B: </a:t>
                      </a:r>
                      <a:r>
                        <a:rPr lang="en-US" sz="1600" dirty="0" err="1">
                          <a:effectLst/>
                        </a:rPr>
                        <a:t>Soc</a:t>
                      </a:r>
                      <a:r>
                        <a:rPr lang="en-US" sz="1600" dirty="0">
                          <a:effectLst/>
                        </a:rPr>
                        <a:t> </a:t>
                      </a:r>
                      <a:r>
                        <a:rPr lang="en-US" sz="1600" dirty="0" err="1">
                          <a:effectLst/>
                        </a:rPr>
                        <a:t>Sci</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38.1%</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34.4%</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27.5%</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dirty="0">
                          <a:effectLst/>
                        </a:rPr>
                        <a:t>160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15</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2</a:t>
                      </a:r>
                      <a:endParaRPr lang="en-US" sz="1600">
                        <a:effectLst/>
                        <a:latin typeface="Calibri"/>
                        <a:ea typeface="Calibri"/>
                        <a:cs typeface="Times New Roman"/>
                      </a:endParaRPr>
                    </a:p>
                  </a:txBody>
                  <a:tcPr marL="68580" marR="68580" marT="0" marB="0"/>
                </a:tc>
              </a:tr>
              <a:tr h="222250">
                <a:tc>
                  <a:txBody>
                    <a:bodyPr/>
                    <a:lstStyle/>
                    <a:p>
                      <a:pPr marL="0" marR="0" algn="l">
                        <a:lnSpc>
                          <a:spcPct val="115000"/>
                        </a:lnSpc>
                        <a:spcBef>
                          <a:spcPts val="0"/>
                        </a:spcBef>
                        <a:spcAft>
                          <a:spcPts val="0"/>
                        </a:spcAft>
                      </a:pPr>
                      <a:r>
                        <a:rPr lang="en-US" sz="1600" dirty="0">
                          <a:effectLst/>
                        </a:rPr>
                        <a:t>C: Human</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55.6%</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25.0%</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19.4%</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dirty="0">
                          <a:effectLst/>
                        </a:rPr>
                        <a:t>72</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dirty="0">
                          <a:effectLst/>
                        </a:rPr>
                        <a:t>7</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4</a:t>
                      </a:r>
                      <a:endParaRPr lang="en-US" sz="1600">
                        <a:effectLst/>
                        <a:latin typeface="Calibri"/>
                        <a:ea typeface="Calibri"/>
                        <a:cs typeface="Times New Roman"/>
                      </a:endParaRPr>
                    </a:p>
                  </a:txBody>
                  <a:tcPr marL="68580" marR="68580" marT="0" marB="0"/>
                </a:tc>
              </a:tr>
              <a:tr h="190500">
                <a:tc>
                  <a:txBody>
                    <a:bodyPr/>
                    <a:lstStyle/>
                    <a:p>
                      <a:pPr marL="0" marR="0" algn="l">
                        <a:lnSpc>
                          <a:spcPct val="115000"/>
                        </a:lnSpc>
                        <a:spcBef>
                          <a:spcPts val="0"/>
                        </a:spcBef>
                        <a:spcAft>
                          <a:spcPts val="0"/>
                        </a:spcAft>
                      </a:pPr>
                      <a:r>
                        <a:rPr lang="en-US" sz="1600" dirty="0">
                          <a:effectLst/>
                        </a:rPr>
                        <a:t>D: Lang &amp; Rat</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51.5%</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46.3%</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2.2%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a:effectLst/>
                        </a:rPr>
                        <a:t>136</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US" sz="1600" dirty="0">
                          <a:effectLst/>
                        </a:rPr>
                        <a:t>23</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4</a:t>
                      </a:r>
                      <a:endParaRPr lang="en-US" sz="1600" dirty="0">
                        <a:effectLst/>
                        <a:latin typeface="Calibri"/>
                        <a:ea typeface="Calibri"/>
                        <a:cs typeface="Times New Roman"/>
                      </a:endParaRPr>
                    </a:p>
                  </a:txBody>
                  <a:tcPr marL="68580" marR="68580" marT="0" marB="0"/>
                </a:tc>
              </a:tr>
            </a:tbl>
          </a:graphicData>
        </a:graphic>
      </p:graphicFrame>
      <p:sp>
        <p:nvSpPr>
          <p:cNvPr id="5" name="TextBox 4"/>
          <p:cNvSpPr txBox="1"/>
          <p:nvPr/>
        </p:nvSpPr>
        <p:spPr>
          <a:xfrm rot="16200000">
            <a:off x="-464596" y="4045996"/>
            <a:ext cx="1603324" cy="369332"/>
          </a:xfrm>
          <a:prstGeom prst="rect">
            <a:avLst/>
          </a:prstGeom>
          <a:noFill/>
        </p:spPr>
        <p:txBody>
          <a:bodyPr wrap="none" rtlCol="0">
            <a:spAutoFit/>
          </a:bodyPr>
          <a:lstStyle/>
          <a:p>
            <a:r>
              <a:rPr lang="en-US" b="1" dirty="0" smtClean="0"/>
              <a:t>Spring 2012</a:t>
            </a:r>
            <a:endParaRPr lang="en-US" b="1" dirty="0"/>
          </a:p>
        </p:txBody>
      </p:sp>
    </p:spTree>
    <p:extLst>
      <p:ext uri="{BB962C8B-B14F-4D97-AF65-F5344CB8AC3E}">
        <p14:creationId xmlns:p14="http://schemas.microsoft.com/office/powerpoint/2010/main" val="2059969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Education Assessment</a:t>
            </a:r>
            <a:endParaRPr lang="en-US" dirty="0"/>
          </a:p>
        </p:txBody>
      </p:sp>
      <p:sp>
        <p:nvSpPr>
          <p:cNvPr id="3" name="Content Placeholder 2"/>
          <p:cNvSpPr>
            <a:spLocks noGrp="1"/>
          </p:cNvSpPr>
          <p:nvPr>
            <p:ph idx="1"/>
          </p:nvPr>
        </p:nvSpPr>
        <p:spPr/>
        <p:txBody>
          <a:bodyPr/>
          <a:lstStyle/>
          <a:p>
            <a:r>
              <a:rPr lang="en-US" dirty="0" smtClean="0"/>
              <a:t>Effective Communication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55761155"/>
              </p:ext>
            </p:extLst>
          </p:nvPr>
        </p:nvGraphicFramePr>
        <p:xfrm>
          <a:off x="660009" y="3200400"/>
          <a:ext cx="8458200" cy="2208276"/>
        </p:xfrm>
        <a:graphic>
          <a:graphicData uri="http://schemas.openxmlformats.org/drawingml/2006/table">
            <a:tbl>
              <a:tblPr firstRow="1" firstCol="1" bandRow="1">
                <a:tableStyleId>{5C22544A-7EE6-4342-B048-85BDC9FD1C3A}</a:tableStyleId>
              </a:tblPr>
              <a:tblGrid>
                <a:gridCol w="1681968"/>
                <a:gridCol w="1266733"/>
                <a:gridCol w="1135329"/>
                <a:gridCol w="1229940"/>
                <a:gridCol w="1341370"/>
                <a:gridCol w="645456"/>
                <a:gridCol w="1157404"/>
              </a:tblGrid>
              <a:tr h="190500">
                <a:tc>
                  <a:txBody>
                    <a:bodyPr/>
                    <a:lstStyle/>
                    <a:p>
                      <a:pPr marL="0" marR="0" algn="l">
                        <a:lnSpc>
                          <a:spcPct val="115000"/>
                        </a:lnSpc>
                        <a:spcBef>
                          <a:spcPts val="0"/>
                        </a:spcBef>
                        <a:spcAft>
                          <a:spcPts val="0"/>
                        </a:spcAft>
                      </a:pPr>
                      <a:r>
                        <a:rPr lang="en-US" sz="1800" dirty="0">
                          <a:solidFill>
                            <a:schemeClr val="bg1"/>
                          </a:solidFill>
                          <a:effectLst/>
                          <a:latin typeface="Calibri"/>
                          <a:ea typeface="Times New Roman"/>
                          <a:cs typeface="Calibri"/>
                        </a:rPr>
                        <a:t>GE Area</a:t>
                      </a:r>
                      <a:endParaRPr lang="en-US" sz="1800" dirty="0">
                        <a:solidFill>
                          <a:schemeClr val="bg1"/>
                        </a:solidFill>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800" dirty="0">
                          <a:solidFill>
                            <a:schemeClr val="bg1"/>
                          </a:solidFill>
                          <a:effectLst/>
                          <a:latin typeface="Calibri"/>
                          <a:ea typeface="Times New Roman"/>
                          <a:cs typeface="Calibri"/>
                        </a:rPr>
                        <a:t>Exceeds</a:t>
                      </a:r>
                      <a:endParaRPr lang="en-US" sz="1800" dirty="0">
                        <a:solidFill>
                          <a:schemeClr val="bg1"/>
                        </a:solidFill>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800" dirty="0">
                          <a:solidFill>
                            <a:schemeClr val="bg1"/>
                          </a:solidFill>
                          <a:effectLst/>
                          <a:latin typeface="Calibri"/>
                          <a:ea typeface="Times New Roman"/>
                          <a:cs typeface="Calibri"/>
                        </a:rPr>
                        <a:t>Meets</a:t>
                      </a:r>
                      <a:endParaRPr lang="en-US" sz="1800" dirty="0">
                        <a:solidFill>
                          <a:schemeClr val="bg1"/>
                        </a:solidFill>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800" dirty="0">
                          <a:solidFill>
                            <a:schemeClr val="bg1"/>
                          </a:solidFill>
                          <a:effectLst/>
                          <a:latin typeface="Calibri"/>
                          <a:ea typeface="Times New Roman"/>
                          <a:cs typeface="Calibri"/>
                        </a:rPr>
                        <a:t>Does not meet</a:t>
                      </a:r>
                      <a:endParaRPr lang="en-US" sz="1800" dirty="0">
                        <a:solidFill>
                          <a:schemeClr val="bg1"/>
                        </a:solidFill>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dirty="0">
                          <a:solidFill>
                            <a:schemeClr val="bg1"/>
                          </a:solidFill>
                          <a:effectLst/>
                          <a:latin typeface="Calibri"/>
                          <a:ea typeface="Times New Roman"/>
                          <a:cs typeface="Calibri"/>
                        </a:rPr>
                        <a:t># Participants</a:t>
                      </a:r>
                      <a:endParaRPr lang="en-US" sz="1800" dirty="0">
                        <a:solidFill>
                          <a:schemeClr val="bg1"/>
                        </a:solidFill>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800" dirty="0">
                          <a:solidFill>
                            <a:schemeClr val="bg1"/>
                          </a:solidFill>
                          <a:effectLst/>
                          <a:latin typeface="Calibri"/>
                          <a:ea typeface="Times New Roman"/>
                          <a:cs typeface="Calibri"/>
                        </a:rPr>
                        <a:t># N/A</a:t>
                      </a:r>
                      <a:endParaRPr lang="en-US" sz="1800" dirty="0">
                        <a:solidFill>
                          <a:schemeClr val="bg1"/>
                        </a:solidFill>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800" dirty="0">
                          <a:solidFill>
                            <a:schemeClr val="bg1"/>
                          </a:solidFill>
                          <a:effectLst/>
                          <a:latin typeface="Calibri"/>
                          <a:ea typeface="Times New Roman"/>
                          <a:cs typeface="Calibri"/>
                        </a:rPr>
                        <a:t># courses evaluated</a:t>
                      </a:r>
                      <a:endParaRPr lang="en-US" sz="1800" dirty="0">
                        <a:solidFill>
                          <a:schemeClr val="bg1"/>
                        </a:solidFill>
                        <a:effectLst/>
                        <a:latin typeface="Calibri"/>
                        <a:ea typeface="Calibri"/>
                        <a:cs typeface="Times New Roman"/>
                      </a:endParaRPr>
                    </a:p>
                  </a:txBody>
                  <a:tcPr marL="68580" marR="68580" marT="0" marB="0" anchor="b"/>
                </a:tc>
              </a:tr>
              <a:tr h="274320">
                <a:tc>
                  <a:txBody>
                    <a:bodyPr/>
                    <a:lstStyle/>
                    <a:p>
                      <a:pPr marL="0" marR="0" algn="l">
                        <a:lnSpc>
                          <a:spcPct val="115000"/>
                        </a:lnSpc>
                        <a:spcBef>
                          <a:spcPts val="0"/>
                        </a:spcBef>
                        <a:spcAft>
                          <a:spcPts val="0"/>
                        </a:spcAft>
                      </a:pPr>
                      <a:r>
                        <a:rPr lang="en-US" sz="1800" dirty="0">
                          <a:solidFill>
                            <a:schemeClr val="bg1"/>
                          </a:solidFill>
                          <a:effectLst/>
                          <a:latin typeface="Calibri"/>
                          <a:ea typeface="Times New Roman"/>
                          <a:cs typeface="Calibri"/>
                        </a:rPr>
                        <a:t>Overall</a:t>
                      </a:r>
                      <a:endParaRPr lang="en-US" sz="1800" dirty="0">
                        <a:solidFill>
                          <a:schemeClr val="bg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50.9%</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39.6%</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9.5%</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505</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73</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14</a:t>
                      </a:r>
                      <a:endParaRPr lang="en-US" sz="1800">
                        <a:effectLst/>
                        <a:latin typeface="Calibri"/>
                        <a:ea typeface="Calibri"/>
                        <a:cs typeface="Times New Roman"/>
                      </a:endParaRPr>
                    </a:p>
                  </a:txBody>
                  <a:tcPr marL="68580" marR="68580" marT="0" marB="0"/>
                </a:tc>
              </a:tr>
              <a:tr h="285750">
                <a:tc>
                  <a:txBody>
                    <a:bodyPr/>
                    <a:lstStyle/>
                    <a:p>
                      <a:pPr marL="0" marR="0" algn="l">
                        <a:lnSpc>
                          <a:spcPct val="115000"/>
                        </a:lnSpc>
                        <a:spcBef>
                          <a:spcPts val="0"/>
                        </a:spcBef>
                        <a:spcAft>
                          <a:spcPts val="0"/>
                        </a:spcAft>
                      </a:pPr>
                      <a:r>
                        <a:rPr lang="en-US" sz="1800" dirty="0">
                          <a:solidFill>
                            <a:schemeClr val="bg1"/>
                          </a:solidFill>
                          <a:effectLst/>
                          <a:latin typeface="Calibri"/>
                          <a:ea typeface="Times New Roman"/>
                          <a:cs typeface="Calibri"/>
                        </a:rPr>
                        <a:t>A: Nat </a:t>
                      </a:r>
                      <a:r>
                        <a:rPr lang="en-US" sz="1800" dirty="0" err="1">
                          <a:solidFill>
                            <a:schemeClr val="bg1"/>
                          </a:solidFill>
                          <a:effectLst/>
                          <a:latin typeface="Calibri"/>
                          <a:ea typeface="Times New Roman"/>
                          <a:cs typeface="Calibri"/>
                        </a:rPr>
                        <a:t>Sci</a:t>
                      </a:r>
                      <a:endParaRPr lang="en-US" sz="1800" dirty="0">
                        <a:solidFill>
                          <a:schemeClr val="bg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000000"/>
                          </a:solidFill>
                          <a:effectLst/>
                          <a:latin typeface="Calibri"/>
                          <a:ea typeface="Times New Roman"/>
                          <a:cs typeface="Calibri"/>
                        </a:rPr>
                        <a:t>61.5%</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26.4%</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12.1%</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91</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20</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4</a:t>
                      </a:r>
                      <a:endParaRPr lang="en-US" sz="1800">
                        <a:effectLst/>
                        <a:latin typeface="Calibri"/>
                        <a:ea typeface="Calibri"/>
                        <a:cs typeface="Times New Roman"/>
                      </a:endParaRPr>
                    </a:p>
                  </a:txBody>
                  <a:tcPr marL="68580" marR="68580" marT="0" marB="0"/>
                </a:tc>
              </a:tr>
              <a:tr h="239395">
                <a:tc>
                  <a:txBody>
                    <a:bodyPr/>
                    <a:lstStyle/>
                    <a:p>
                      <a:pPr marL="0" marR="0" algn="l">
                        <a:lnSpc>
                          <a:spcPct val="115000"/>
                        </a:lnSpc>
                        <a:spcBef>
                          <a:spcPts val="0"/>
                        </a:spcBef>
                        <a:spcAft>
                          <a:spcPts val="0"/>
                        </a:spcAft>
                      </a:pPr>
                      <a:r>
                        <a:rPr lang="en-US" sz="1800" dirty="0">
                          <a:solidFill>
                            <a:schemeClr val="bg1"/>
                          </a:solidFill>
                          <a:effectLst/>
                          <a:latin typeface="Calibri"/>
                          <a:ea typeface="Times New Roman"/>
                          <a:cs typeface="Calibri"/>
                        </a:rPr>
                        <a:t>B: </a:t>
                      </a:r>
                      <a:r>
                        <a:rPr lang="en-US" sz="1800" dirty="0" err="1">
                          <a:solidFill>
                            <a:schemeClr val="bg1"/>
                          </a:solidFill>
                          <a:effectLst/>
                          <a:latin typeface="Calibri"/>
                          <a:ea typeface="Times New Roman"/>
                          <a:cs typeface="Calibri"/>
                        </a:rPr>
                        <a:t>Soc</a:t>
                      </a:r>
                      <a:r>
                        <a:rPr lang="en-US" sz="1800" dirty="0">
                          <a:solidFill>
                            <a:schemeClr val="bg1"/>
                          </a:solidFill>
                          <a:effectLst/>
                          <a:latin typeface="Calibri"/>
                          <a:ea typeface="Times New Roman"/>
                          <a:cs typeface="Calibri"/>
                        </a:rPr>
                        <a:t> </a:t>
                      </a:r>
                      <a:r>
                        <a:rPr lang="en-US" sz="1800" dirty="0" err="1">
                          <a:solidFill>
                            <a:schemeClr val="bg1"/>
                          </a:solidFill>
                          <a:effectLst/>
                          <a:latin typeface="Calibri"/>
                          <a:ea typeface="Times New Roman"/>
                          <a:cs typeface="Calibri"/>
                        </a:rPr>
                        <a:t>Sci</a:t>
                      </a:r>
                      <a:endParaRPr lang="en-US" sz="1800" dirty="0">
                        <a:solidFill>
                          <a:schemeClr val="bg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52.7%</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39.1%</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8.2%</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220</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31</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3</a:t>
                      </a:r>
                      <a:endParaRPr lang="en-US" sz="1800">
                        <a:effectLst/>
                        <a:latin typeface="Calibri"/>
                        <a:ea typeface="Calibri"/>
                        <a:cs typeface="Times New Roman"/>
                      </a:endParaRPr>
                    </a:p>
                  </a:txBody>
                  <a:tcPr marL="68580" marR="68580" marT="0" marB="0"/>
                </a:tc>
              </a:tr>
              <a:tr h="222250">
                <a:tc>
                  <a:txBody>
                    <a:bodyPr/>
                    <a:lstStyle/>
                    <a:p>
                      <a:pPr marL="0" marR="0" algn="l">
                        <a:lnSpc>
                          <a:spcPct val="115000"/>
                        </a:lnSpc>
                        <a:spcBef>
                          <a:spcPts val="0"/>
                        </a:spcBef>
                        <a:spcAft>
                          <a:spcPts val="0"/>
                        </a:spcAft>
                      </a:pPr>
                      <a:r>
                        <a:rPr lang="en-US" sz="1800" dirty="0">
                          <a:solidFill>
                            <a:schemeClr val="bg1"/>
                          </a:solidFill>
                          <a:effectLst/>
                          <a:latin typeface="Calibri"/>
                          <a:ea typeface="Times New Roman"/>
                          <a:cs typeface="Calibri"/>
                        </a:rPr>
                        <a:t>C: Human</a:t>
                      </a:r>
                      <a:endParaRPr lang="en-US" sz="1800" dirty="0">
                        <a:solidFill>
                          <a:schemeClr val="bg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56.8%</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35.1%</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8.1%</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37</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12</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3</a:t>
                      </a:r>
                      <a:endParaRPr lang="en-US" sz="1800">
                        <a:effectLst/>
                        <a:latin typeface="Calibri"/>
                        <a:ea typeface="Calibri"/>
                        <a:cs typeface="Times New Roman"/>
                      </a:endParaRPr>
                    </a:p>
                  </a:txBody>
                  <a:tcPr marL="68580" marR="68580" marT="0" marB="0"/>
                </a:tc>
              </a:tr>
              <a:tr h="190500">
                <a:tc>
                  <a:txBody>
                    <a:bodyPr/>
                    <a:lstStyle/>
                    <a:p>
                      <a:pPr marL="0" marR="0" algn="l">
                        <a:lnSpc>
                          <a:spcPct val="115000"/>
                        </a:lnSpc>
                        <a:spcBef>
                          <a:spcPts val="0"/>
                        </a:spcBef>
                        <a:spcAft>
                          <a:spcPts val="0"/>
                        </a:spcAft>
                      </a:pPr>
                      <a:r>
                        <a:rPr lang="en-US" sz="1800" dirty="0">
                          <a:solidFill>
                            <a:schemeClr val="bg1"/>
                          </a:solidFill>
                          <a:effectLst/>
                          <a:latin typeface="Calibri"/>
                          <a:ea typeface="Times New Roman"/>
                          <a:cs typeface="Calibri"/>
                        </a:rPr>
                        <a:t>D: Lang &amp; Rat</a:t>
                      </a:r>
                      <a:endParaRPr lang="en-US" sz="1800" dirty="0">
                        <a:solidFill>
                          <a:schemeClr val="bg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40.8%</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49.0%</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10.2%</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157</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solidFill>
                            <a:srgbClr val="000000"/>
                          </a:solidFill>
                          <a:effectLst/>
                          <a:latin typeface="Calibri"/>
                          <a:ea typeface="Times New Roman"/>
                          <a:cs typeface="Calibri"/>
                        </a:rPr>
                        <a:t>10</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solidFill>
                            <a:srgbClr val="000000"/>
                          </a:solidFill>
                          <a:effectLst/>
                          <a:latin typeface="Calibri"/>
                          <a:ea typeface="Times New Roman"/>
                          <a:cs typeface="Calibri"/>
                        </a:rPr>
                        <a:t>4</a:t>
                      </a:r>
                      <a:endParaRPr lang="en-US" sz="1800" dirty="0">
                        <a:effectLst/>
                        <a:latin typeface="Calibri"/>
                        <a:ea typeface="Calibri"/>
                        <a:cs typeface="Times New Roman"/>
                      </a:endParaRPr>
                    </a:p>
                  </a:txBody>
                  <a:tcPr marL="68580" marR="68580" marT="0" marB="0"/>
                </a:tc>
              </a:tr>
            </a:tbl>
          </a:graphicData>
        </a:graphic>
      </p:graphicFrame>
      <p:sp>
        <p:nvSpPr>
          <p:cNvPr id="5" name="TextBox 4"/>
          <p:cNvSpPr txBox="1"/>
          <p:nvPr/>
        </p:nvSpPr>
        <p:spPr>
          <a:xfrm rot="16200000">
            <a:off x="-293876" y="4274596"/>
            <a:ext cx="1261884" cy="369332"/>
          </a:xfrm>
          <a:prstGeom prst="rect">
            <a:avLst/>
          </a:prstGeom>
          <a:noFill/>
        </p:spPr>
        <p:txBody>
          <a:bodyPr wrap="none" rtlCol="0">
            <a:spAutoFit/>
          </a:bodyPr>
          <a:lstStyle/>
          <a:p>
            <a:r>
              <a:rPr lang="en-US" b="1" dirty="0" smtClean="0"/>
              <a:t>Fall 2012</a:t>
            </a:r>
            <a:endParaRPr lang="en-US" b="1" dirty="0"/>
          </a:p>
        </p:txBody>
      </p:sp>
    </p:spTree>
    <p:extLst>
      <p:ext uri="{BB962C8B-B14F-4D97-AF65-F5344CB8AC3E}">
        <p14:creationId xmlns:p14="http://schemas.microsoft.com/office/powerpoint/2010/main" val="591110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ILO 1: Academic &amp; </a:t>
            </a:r>
            <a:r>
              <a:rPr lang="en-US" b="1" dirty="0"/>
              <a:t>Career Technical Objectives</a:t>
            </a:r>
          </a:p>
        </p:txBody>
      </p:sp>
      <p:sp>
        <p:nvSpPr>
          <p:cNvPr id="3" name="Content Placeholder 2"/>
          <p:cNvSpPr>
            <a:spLocks noGrp="1"/>
          </p:cNvSpPr>
          <p:nvPr>
            <p:ph idx="1"/>
          </p:nvPr>
        </p:nvSpPr>
        <p:spPr/>
        <p:txBody>
          <a:bodyPr>
            <a:normAutofit/>
          </a:bodyPr>
          <a:lstStyle/>
          <a:p>
            <a:pPr marL="109728" indent="0">
              <a:buNone/>
            </a:pPr>
            <a:endParaRPr lang="en-US" dirty="0"/>
          </a:p>
          <a:p>
            <a:r>
              <a:rPr lang="en-US" u="sng" dirty="0"/>
              <a:t>Possible assessment tools</a:t>
            </a:r>
            <a:r>
              <a:rPr lang="en-US" dirty="0"/>
              <a:t>:</a:t>
            </a:r>
            <a:endParaRPr lang="en-US" sz="3200" dirty="0"/>
          </a:p>
          <a:p>
            <a:pPr lvl="1"/>
            <a:r>
              <a:rPr lang="en-US" dirty="0"/>
              <a:t>Program assessment data </a:t>
            </a:r>
            <a:endParaRPr lang="en-US" sz="3000" dirty="0"/>
          </a:p>
          <a:p>
            <a:pPr lvl="1"/>
            <a:r>
              <a:rPr lang="en-US" dirty="0"/>
              <a:t>General Education Outcomes assessment data</a:t>
            </a:r>
            <a:endParaRPr lang="en-US" sz="3000" dirty="0"/>
          </a:p>
          <a:p>
            <a:pPr lvl="1"/>
            <a:r>
              <a:rPr lang="en-US" b="1" dirty="0"/>
              <a:t>Degree/Certificate completion rates</a:t>
            </a:r>
            <a:endParaRPr lang="en-US" sz="3000" b="1" dirty="0"/>
          </a:p>
          <a:p>
            <a:pPr lvl="1"/>
            <a:r>
              <a:rPr lang="en-US" b="1" dirty="0"/>
              <a:t>Transfers &amp; transfer eligibility</a:t>
            </a:r>
            <a:endParaRPr lang="en-US" sz="3000" b="1" dirty="0"/>
          </a:p>
          <a:p>
            <a:pPr lvl="1"/>
            <a:r>
              <a:rPr lang="en-US" dirty="0"/>
              <a:t>External accreditation of programs</a:t>
            </a:r>
            <a:endParaRPr lang="en-US" sz="3000" dirty="0"/>
          </a:p>
          <a:p>
            <a:endParaRPr lang="en-US" dirty="0" smtClean="0"/>
          </a:p>
          <a:p>
            <a:endParaRPr lang="en-US" dirty="0"/>
          </a:p>
        </p:txBody>
      </p:sp>
    </p:spTree>
    <p:extLst>
      <p:ext uri="{BB962C8B-B14F-4D97-AF65-F5344CB8AC3E}">
        <p14:creationId xmlns:p14="http://schemas.microsoft.com/office/powerpoint/2010/main" val="72607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Degree/Certificate Completions</a:t>
            </a:r>
            <a:endParaRPr lang="en-US" dirty="0"/>
          </a:p>
        </p:txBody>
      </p:sp>
      <p:sp>
        <p:nvSpPr>
          <p:cNvPr id="3" name="Content Placeholder 2"/>
          <p:cNvSpPr>
            <a:spLocks noGrp="1"/>
          </p:cNvSpPr>
          <p:nvPr>
            <p:ph idx="1"/>
          </p:nvPr>
        </p:nvSpPr>
        <p:spPr/>
        <p:txBody>
          <a:bodyPr/>
          <a:lstStyle/>
          <a:p>
            <a:r>
              <a:rPr lang="en-US" dirty="0" smtClean="0"/>
              <a:t>Completers by gender</a:t>
            </a:r>
          </a:p>
          <a:p>
            <a:pPr lvl="1"/>
            <a:r>
              <a:rPr lang="en-US" dirty="0" smtClean="0"/>
              <a:t>2010-11, 2011-12, 2012-13 </a:t>
            </a:r>
          </a:p>
          <a:p>
            <a:pPr lvl="1"/>
            <a:r>
              <a:rPr lang="en-US" dirty="0" smtClean="0"/>
              <a:t>All enrolled degree-seeking students</a:t>
            </a:r>
          </a:p>
          <a:p>
            <a:pPr marL="411480" lvl="1"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68723888"/>
              </p:ext>
            </p:extLst>
          </p:nvPr>
        </p:nvGraphicFramePr>
        <p:xfrm>
          <a:off x="1295400" y="3962400"/>
          <a:ext cx="7081353" cy="1989137"/>
        </p:xfrm>
        <a:graphic>
          <a:graphicData uri="http://schemas.openxmlformats.org/drawingml/2006/table">
            <a:tbl>
              <a:tblPr firstRow="1" firstCol="1" bandRow="1">
                <a:tableStyleId>{5C22544A-7EE6-4342-B048-85BDC9FD1C3A}</a:tableStyleId>
              </a:tblPr>
              <a:tblGrid>
                <a:gridCol w="1529664"/>
                <a:gridCol w="1915710"/>
                <a:gridCol w="1707790"/>
                <a:gridCol w="1928189"/>
              </a:tblGrid>
              <a:tr h="891857">
                <a:tc>
                  <a:txBody>
                    <a:bodyPr/>
                    <a:lstStyle/>
                    <a:p>
                      <a:pPr marL="0" marR="0">
                        <a:lnSpc>
                          <a:spcPct val="100000"/>
                        </a:lnSpc>
                        <a:spcBef>
                          <a:spcPts val="0"/>
                        </a:spcBef>
                        <a:spcAft>
                          <a:spcPts val="0"/>
                        </a:spcAft>
                      </a:pPr>
                      <a:r>
                        <a:rPr lang="en-US" sz="1800" dirty="0">
                          <a:effectLst/>
                        </a:rPr>
                        <a:t>Gender</a:t>
                      </a:r>
                      <a:endParaRPr lang="en-US" sz="1800" dirty="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dirty="0">
                          <a:effectLst/>
                        </a:rPr>
                        <a:t>Degree/Cert </a:t>
                      </a:r>
                      <a:r>
                        <a:rPr lang="en-US" sz="1800" dirty="0" smtClean="0">
                          <a:effectLst/>
                        </a:rPr>
                        <a:t>Seeking</a:t>
                      </a:r>
                      <a:r>
                        <a:rPr lang="en-US" sz="1800" baseline="0" dirty="0" smtClean="0">
                          <a:effectLst/>
                        </a:rPr>
                        <a:t/>
                      </a:r>
                      <a:br>
                        <a:rPr lang="en-US" sz="1800" baseline="0" dirty="0" smtClean="0">
                          <a:effectLst/>
                        </a:rPr>
                      </a:br>
                      <a:r>
                        <a:rPr lang="en-US" sz="1800" dirty="0" smtClean="0">
                          <a:effectLst/>
                        </a:rPr>
                        <a:t>Cohort</a:t>
                      </a:r>
                      <a:endParaRPr lang="en-US" sz="1800" dirty="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dirty="0">
                          <a:effectLst/>
                        </a:rPr>
                        <a:t>Completers</a:t>
                      </a:r>
                      <a:endParaRPr lang="en-US" sz="1800" dirty="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dirty="0">
                          <a:effectLst/>
                        </a:rPr>
                        <a:t>Completion rate</a:t>
                      </a:r>
                      <a:endParaRPr lang="en-US" sz="1800" dirty="0">
                        <a:solidFill>
                          <a:srgbClr val="000000"/>
                        </a:solidFill>
                        <a:effectLst/>
                        <a:latin typeface="Calibri"/>
                        <a:ea typeface="Calibri"/>
                        <a:cs typeface="Times New Roman"/>
                      </a:endParaRPr>
                    </a:p>
                  </a:txBody>
                  <a:tcPr marL="68580" marR="68580" marT="0" marB="0"/>
                </a:tc>
              </a:tr>
              <a:tr h="190500">
                <a:tc>
                  <a:txBody>
                    <a:bodyPr/>
                    <a:lstStyle/>
                    <a:p>
                      <a:pPr marL="0" marR="0">
                        <a:lnSpc>
                          <a:spcPct val="200000"/>
                        </a:lnSpc>
                        <a:spcBef>
                          <a:spcPts val="0"/>
                        </a:spcBef>
                        <a:spcAft>
                          <a:spcPts val="0"/>
                        </a:spcAft>
                      </a:pPr>
                      <a:r>
                        <a:rPr lang="en-US" sz="1800">
                          <a:effectLst/>
                        </a:rPr>
                        <a:t>Female</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800">
                          <a:effectLst/>
                        </a:rPr>
                        <a:t>3045</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800">
                          <a:effectLst/>
                        </a:rPr>
                        <a:t>961</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800" dirty="0" smtClean="0">
                          <a:effectLst/>
                        </a:rPr>
                        <a:t>32%</a:t>
                      </a:r>
                      <a:endParaRPr lang="en-US" sz="1800" dirty="0">
                        <a:solidFill>
                          <a:srgbClr val="000000"/>
                        </a:solidFill>
                        <a:effectLst/>
                        <a:latin typeface="Calibri"/>
                        <a:ea typeface="Calibri"/>
                        <a:cs typeface="Times New Roman"/>
                      </a:endParaRPr>
                    </a:p>
                  </a:txBody>
                  <a:tcPr marL="68580" marR="68580" marT="0" marB="0"/>
                </a:tc>
              </a:tr>
              <a:tr h="190500">
                <a:tc>
                  <a:txBody>
                    <a:bodyPr/>
                    <a:lstStyle/>
                    <a:p>
                      <a:pPr marL="0" marR="0">
                        <a:lnSpc>
                          <a:spcPct val="200000"/>
                        </a:lnSpc>
                        <a:spcBef>
                          <a:spcPts val="0"/>
                        </a:spcBef>
                        <a:spcAft>
                          <a:spcPts val="0"/>
                        </a:spcAft>
                      </a:pPr>
                      <a:r>
                        <a:rPr lang="en-US" sz="1800">
                          <a:effectLst/>
                        </a:rPr>
                        <a:t>Male</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800">
                          <a:effectLst/>
                        </a:rPr>
                        <a:t>2501</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800">
                          <a:effectLst/>
                        </a:rPr>
                        <a:t>579</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800" dirty="0" smtClean="0">
                          <a:solidFill>
                            <a:schemeClr val="dk1"/>
                          </a:solidFill>
                          <a:effectLst/>
                          <a:latin typeface="+mn-lt"/>
                          <a:ea typeface="+mn-ea"/>
                          <a:cs typeface="+mn-cs"/>
                        </a:rPr>
                        <a:t>23%</a:t>
                      </a:r>
                      <a:endParaRPr lang="en-US" sz="1800" dirty="0">
                        <a:solidFill>
                          <a:srgbClr val="000000"/>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235249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Degree/Certificate Completions</a:t>
            </a:r>
            <a:endParaRPr lang="en-US" dirty="0"/>
          </a:p>
        </p:txBody>
      </p:sp>
      <p:sp>
        <p:nvSpPr>
          <p:cNvPr id="3" name="Content Placeholder 2"/>
          <p:cNvSpPr>
            <a:spLocks noGrp="1"/>
          </p:cNvSpPr>
          <p:nvPr>
            <p:ph idx="1"/>
          </p:nvPr>
        </p:nvSpPr>
        <p:spPr/>
        <p:txBody>
          <a:bodyPr/>
          <a:lstStyle/>
          <a:p>
            <a:r>
              <a:rPr lang="en-US" dirty="0" smtClean="0"/>
              <a:t>Completers by age</a:t>
            </a:r>
          </a:p>
          <a:p>
            <a:pPr lvl="1"/>
            <a:r>
              <a:rPr lang="en-US" dirty="0" smtClean="0"/>
              <a:t>2010-11, 2011-12, 2012-13 degree-seeking students</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34176211"/>
              </p:ext>
            </p:extLst>
          </p:nvPr>
        </p:nvGraphicFramePr>
        <p:xfrm>
          <a:off x="990600" y="3733800"/>
          <a:ext cx="7839393" cy="1920240"/>
        </p:xfrm>
        <a:graphic>
          <a:graphicData uri="http://schemas.openxmlformats.org/drawingml/2006/table">
            <a:tbl>
              <a:tblPr firstRow="1" firstCol="1" bandRow="1">
                <a:tableStyleId>{5C22544A-7EE6-4342-B048-85BDC9FD1C3A}</a:tableStyleId>
              </a:tblPr>
              <a:tblGrid>
                <a:gridCol w="1722836"/>
                <a:gridCol w="2255705"/>
                <a:gridCol w="1528867"/>
                <a:gridCol w="2331985"/>
              </a:tblGrid>
              <a:tr h="190500">
                <a:tc>
                  <a:txBody>
                    <a:bodyPr/>
                    <a:lstStyle/>
                    <a:p>
                      <a:pPr marL="0" marR="0">
                        <a:lnSpc>
                          <a:spcPct val="100000"/>
                        </a:lnSpc>
                        <a:spcBef>
                          <a:spcPts val="0"/>
                        </a:spcBef>
                        <a:spcAft>
                          <a:spcPts val="0"/>
                        </a:spcAft>
                      </a:pPr>
                      <a:r>
                        <a:rPr lang="en-US" sz="1800" dirty="0">
                          <a:effectLst/>
                        </a:rPr>
                        <a:t>Age</a:t>
                      </a:r>
                      <a:endParaRPr lang="en-US" sz="1800" dirty="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dirty="0">
                          <a:effectLst/>
                        </a:rPr>
                        <a:t>Degree/Cert Seeking Cohort</a:t>
                      </a:r>
                      <a:endParaRPr lang="en-US" sz="1800" dirty="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dirty="0">
                          <a:effectLst/>
                        </a:rPr>
                        <a:t>Completers</a:t>
                      </a:r>
                      <a:endParaRPr lang="en-US" sz="1800" dirty="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dirty="0">
                          <a:effectLst/>
                        </a:rPr>
                        <a:t>Completion rate</a:t>
                      </a:r>
                      <a:endParaRPr lang="en-US" sz="1800" dirty="0">
                        <a:solidFill>
                          <a:srgbClr val="000000"/>
                        </a:solidFill>
                        <a:effectLst/>
                        <a:latin typeface="Calibri"/>
                        <a:ea typeface="Calibri"/>
                        <a:cs typeface="Times New Roman"/>
                      </a:endParaRPr>
                    </a:p>
                  </a:txBody>
                  <a:tcPr marL="68580" marR="68580" marT="0" marB="0"/>
                </a:tc>
              </a:tr>
              <a:tr h="190500">
                <a:tc>
                  <a:txBody>
                    <a:bodyPr/>
                    <a:lstStyle/>
                    <a:p>
                      <a:pPr marL="0" marR="0">
                        <a:lnSpc>
                          <a:spcPct val="100000"/>
                        </a:lnSpc>
                        <a:spcBef>
                          <a:spcPts val="0"/>
                        </a:spcBef>
                        <a:spcAft>
                          <a:spcPts val="0"/>
                        </a:spcAft>
                      </a:pPr>
                      <a:r>
                        <a:rPr lang="en-US" sz="1800">
                          <a:effectLst/>
                        </a:rPr>
                        <a:t>24 and younger</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dirty="0">
                          <a:effectLst/>
                        </a:rPr>
                        <a:t>3096</a:t>
                      </a:r>
                      <a:endParaRPr lang="en-US" sz="1800" dirty="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dirty="0">
                          <a:effectLst/>
                        </a:rPr>
                        <a:t>671</a:t>
                      </a:r>
                      <a:endParaRPr lang="en-US" sz="1800" dirty="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dirty="0" smtClean="0">
                          <a:effectLst/>
                        </a:rPr>
                        <a:t>22%</a:t>
                      </a:r>
                      <a:endParaRPr lang="en-US" sz="1800" dirty="0">
                        <a:solidFill>
                          <a:srgbClr val="000000"/>
                        </a:solidFill>
                        <a:effectLst/>
                        <a:latin typeface="Calibri"/>
                        <a:ea typeface="Calibri"/>
                        <a:cs typeface="Times New Roman"/>
                      </a:endParaRPr>
                    </a:p>
                  </a:txBody>
                  <a:tcPr marL="68580" marR="68580" marT="0" marB="0"/>
                </a:tc>
              </a:tr>
              <a:tr h="190500">
                <a:tc>
                  <a:txBody>
                    <a:bodyPr/>
                    <a:lstStyle/>
                    <a:p>
                      <a:pPr marL="0" marR="0">
                        <a:lnSpc>
                          <a:spcPct val="100000"/>
                        </a:lnSpc>
                        <a:spcBef>
                          <a:spcPts val="0"/>
                        </a:spcBef>
                        <a:spcAft>
                          <a:spcPts val="0"/>
                        </a:spcAft>
                      </a:pPr>
                      <a:r>
                        <a:rPr lang="en-US" sz="1800">
                          <a:effectLst/>
                        </a:rPr>
                        <a:t>25 - 34</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a:effectLst/>
                        </a:rPr>
                        <a:t>1534</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dirty="0">
                          <a:effectLst/>
                        </a:rPr>
                        <a:t>512</a:t>
                      </a:r>
                      <a:endParaRPr lang="en-US" sz="1800" dirty="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dirty="0" smtClean="0">
                          <a:solidFill>
                            <a:schemeClr val="dk1"/>
                          </a:solidFill>
                          <a:effectLst/>
                          <a:latin typeface="+mn-lt"/>
                          <a:ea typeface="+mn-ea"/>
                          <a:cs typeface="+mn-cs"/>
                        </a:rPr>
                        <a:t>33%</a:t>
                      </a:r>
                      <a:endParaRPr lang="en-US" sz="1800" dirty="0">
                        <a:solidFill>
                          <a:srgbClr val="000000"/>
                        </a:solidFill>
                        <a:effectLst/>
                        <a:latin typeface="Calibri"/>
                        <a:ea typeface="Calibri"/>
                        <a:cs typeface="Times New Roman"/>
                      </a:endParaRPr>
                    </a:p>
                  </a:txBody>
                  <a:tcPr marL="68580" marR="68580" marT="0" marB="0"/>
                </a:tc>
              </a:tr>
              <a:tr h="190500">
                <a:tc>
                  <a:txBody>
                    <a:bodyPr/>
                    <a:lstStyle/>
                    <a:p>
                      <a:pPr marL="0" marR="0">
                        <a:lnSpc>
                          <a:spcPct val="100000"/>
                        </a:lnSpc>
                        <a:spcBef>
                          <a:spcPts val="0"/>
                        </a:spcBef>
                        <a:spcAft>
                          <a:spcPts val="0"/>
                        </a:spcAft>
                      </a:pPr>
                      <a:r>
                        <a:rPr lang="en-US" sz="1800">
                          <a:effectLst/>
                        </a:rPr>
                        <a:t>35 - 49</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a:effectLst/>
                        </a:rPr>
                        <a:t>639</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dirty="0">
                          <a:effectLst/>
                        </a:rPr>
                        <a:t>237</a:t>
                      </a:r>
                      <a:endParaRPr lang="en-US" sz="1800" dirty="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dirty="0" smtClean="0">
                          <a:solidFill>
                            <a:schemeClr val="dk1"/>
                          </a:solidFill>
                          <a:effectLst/>
                          <a:latin typeface="+mn-lt"/>
                          <a:ea typeface="+mn-ea"/>
                          <a:cs typeface="+mn-cs"/>
                        </a:rPr>
                        <a:t>37%</a:t>
                      </a:r>
                      <a:endParaRPr lang="en-US" sz="1800" dirty="0">
                        <a:solidFill>
                          <a:srgbClr val="000000"/>
                        </a:solidFill>
                        <a:effectLst/>
                        <a:latin typeface="Calibri"/>
                        <a:ea typeface="Calibri"/>
                        <a:cs typeface="Times New Roman"/>
                      </a:endParaRPr>
                    </a:p>
                  </a:txBody>
                  <a:tcPr marL="68580" marR="68580" marT="0" marB="0"/>
                </a:tc>
              </a:tr>
              <a:tr h="190500">
                <a:tc>
                  <a:txBody>
                    <a:bodyPr/>
                    <a:lstStyle/>
                    <a:p>
                      <a:pPr marL="0" marR="0">
                        <a:lnSpc>
                          <a:spcPct val="100000"/>
                        </a:lnSpc>
                        <a:spcBef>
                          <a:spcPts val="0"/>
                        </a:spcBef>
                        <a:spcAft>
                          <a:spcPts val="0"/>
                        </a:spcAft>
                      </a:pPr>
                      <a:r>
                        <a:rPr lang="en-US" sz="1800">
                          <a:effectLst/>
                        </a:rPr>
                        <a:t>50 and older</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a:effectLst/>
                        </a:rPr>
                        <a:t>277</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a:effectLst/>
                        </a:rPr>
                        <a:t>119</a:t>
                      </a:r>
                      <a:endParaRPr lang="en-US" sz="1800">
                        <a:solidFill>
                          <a:srgbClr val="000000"/>
                        </a:solidFill>
                        <a:effectLst/>
                        <a:latin typeface="Calibri"/>
                        <a:ea typeface="Calibri"/>
                        <a:cs typeface="Times New Roman"/>
                      </a:endParaRPr>
                    </a:p>
                  </a:txBody>
                  <a:tcPr marL="68580" marR="68580" marT="0" marB="0"/>
                </a:tc>
                <a:tc>
                  <a:txBody>
                    <a:bodyPr/>
                    <a:lstStyle/>
                    <a:p>
                      <a:pPr marL="0" marR="0" algn="ctr">
                        <a:lnSpc>
                          <a:spcPct val="100000"/>
                        </a:lnSpc>
                        <a:spcBef>
                          <a:spcPts val="0"/>
                        </a:spcBef>
                        <a:spcAft>
                          <a:spcPts val="0"/>
                        </a:spcAft>
                      </a:pPr>
                      <a:r>
                        <a:rPr lang="en-US" sz="1800" dirty="0" smtClean="0">
                          <a:solidFill>
                            <a:schemeClr val="dk1"/>
                          </a:solidFill>
                          <a:effectLst/>
                          <a:latin typeface="+mn-lt"/>
                          <a:ea typeface="+mn-ea"/>
                          <a:cs typeface="+mn-cs"/>
                        </a:rPr>
                        <a:t>43%</a:t>
                      </a:r>
                      <a:endParaRPr lang="en-US" sz="1800" dirty="0">
                        <a:solidFill>
                          <a:srgbClr val="000000"/>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465989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Degree/Certificate Completions</a:t>
            </a:r>
            <a:endParaRPr lang="en-US" dirty="0"/>
          </a:p>
        </p:txBody>
      </p:sp>
      <p:sp>
        <p:nvSpPr>
          <p:cNvPr id="3" name="Content Placeholder 2"/>
          <p:cNvSpPr>
            <a:spLocks noGrp="1"/>
          </p:cNvSpPr>
          <p:nvPr>
            <p:ph idx="1"/>
          </p:nvPr>
        </p:nvSpPr>
        <p:spPr/>
        <p:txBody>
          <a:bodyPr/>
          <a:lstStyle/>
          <a:p>
            <a:r>
              <a:rPr lang="en-US" dirty="0" smtClean="0"/>
              <a:t>Completers by ethnicity</a:t>
            </a:r>
          </a:p>
          <a:p>
            <a:pPr lvl="1"/>
            <a:r>
              <a:rPr lang="en-US" dirty="0" smtClean="0"/>
              <a:t>2010-11, 2011-12, 2012-13 degree-seeking students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96902521"/>
              </p:ext>
            </p:extLst>
          </p:nvPr>
        </p:nvGraphicFramePr>
        <p:xfrm>
          <a:off x="457200" y="3581400"/>
          <a:ext cx="8458201" cy="2402668"/>
        </p:xfrm>
        <a:graphic>
          <a:graphicData uri="http://schemas.openxmlformats.org/drawingml/2006/table">
            <a:tbl>
              <a:tblPr firstRow="1" firstCol="1" bandRow="1">
                <a:tableStyleId>{5C22544A-7EE6-4342-B048-85BDC9FD1C3A}</a:tableStyleId>
              </a:tblPr>
              <a:tblGrid>
                <a:gridCol w="1707906"/>
                <a:gridCol w="1932616"/>
                <a:gridCol w="1711218"/>
                <a:gridCol w="1536504"/>
                <a:gridCol w="1569957"/>
              </a:tblGrid>
              <a:tr h="739457">
                <a:tc>
                  <a:txBody>
                    <a:bodyPr/>
                    <a:lstStyle/>
                    <a:p>
                      <a:pPr marL="0" marR="0">
                        <a:lnSpc>
                          <a:spcPct val="100000"/>
                        </a:lnSpc>
                        <a:spcBef>
                          <a:spcPts val="0"/>
                        </a:spcBef>
                        <a:spcAft>
                          <a:spcPts val="0"/>
                        </a:spcAft>
                      </a:pPr>
                      <a:r>
                        <a:rPr lang="en-US" sz="1800" dirty="0">
                          <a:effectLst/>
                        </a:rPr>
                        <a:t>Ethnicity</a:t>
                      </a:r>
                      <a:endParaRPr lang="en-US" sz="1800" dirty="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a:effectLst/>
                        </a:rPr>
                        <a:t>Not Progressed</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a:effectLst/>
                        </a:rPr>
                        <a:t>Progressed</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a:effectLst/>
                        </a:rPr>
                        <a:t>Total</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a:effectLst/>
                        </a:rPr>
                        <a:t>Progression Rate</a:t>
                      </a:r>
                      <a:endParaRPr lang="en-US" sz="1800">
                        <a:solidFill>
                          <a:srgbClr val="000000"/>
                        </a:solidFill>
                        <a:effectLst/>
                        <a:latin typeface="Calibri"/>
                        <a:ea typeface="Calibri"/>
                        <a:cs typeface="Times New Roman"/>
                      </a:endParaRPr>
                    </a:p>
                  </a:txBody>
                  <a:tcPr marL="62370" marR="62370" marT="0" marB="0"/>
                </a:tc>
              </a:tr>
              <a:tr h="332642">
                <a:tc>
                  <a:txBody>
                    <a:bodyPr/>
                    <a:lstStyle/>
                    <a:p>
                      <a:pPr marL="0" marR="0">
                        <a:lnSpc>
                          <a:spcPct val="100000"/>
                        </a:lnSpc>
                        <a:spcBef>
                          <a:spcPts val="0"/>
                        </a:spcBef>
                        <a:spcAft>
                          <a:spcPts val="0"/>
                        </a:spcAft>
                      </a:pPr>
                      <a:r>
                        <a:rPr lang="en-US" sz="1800" dirty="0">
                          <a:effectLst/>
                        </a:rPr>
                        <a:t>Hispanic</a:t>
                      </a:r>
                      <a:endParaRPr lang="en-US" sz="1800" dirty="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a:effectLst/>
                        </a:rPr>
                        <a:t>68</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a:effectLst/>
                        </a:rPr>
                        <a:t>32</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a:effectLst/>
                        </a:rPr>
                        <a:t>100</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dirty="0" smtClean="0">
                          <a:effectLst/>
                        </a:rPr>
                        <a:t>32%</a:t>
                      </a:r>
                      <a:endParaRPr lang="en-US" sz="1800" dirty="0">
                        <a:solidFill>
                          <a:srgbClr val="000000"/>
                        </a:solidFill>
                        <a:effectLst/>
                        <a:latin typeface="Calibri"/>
                        <a:ea typeface="Calibri"/>
                        <a:cs typeface="Times New Roman"/>
                      </a:endParaRPr>
                    </a:p>
                  </a:txBody>
                  <a:tcPr marL="62370" marR="62370" marT="0" marB="0"/>
                </a:tc>
              </a:tr>
              <a:tr h="665285">
                <a:tc>
                  <a:txBody>
                    <a:bodyPr/>
                    <a:lstStyle/>
                    <a:p>
                      <a:pPr marL="0" marR="0">
                        <a:lnSpc>
                          <a:spcPct val="100000"/>
                        </a:lnSpc>
                        <a:spcBef>
                          <a:spcPts val="0"/>
                        </a:spcBef>
                        <a:spcAft>
                          <a:spcPts val="0"/>
                        </a:spcAft>
                      </a:pPr>
                      <a:r>
                        <a:rPr lang="en-US" sz="1800">
                          <a:effectLst/>
                        </a:rPr>
                        <a:t>American Indian</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a:effectLst/>
                        </a:rPr>
                        <a:t>70</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a:effectLst/>
                        </a:rPr>
                        <a:t>35</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a:effectLst/>
                        </a:rPr>
                        <a:t>105</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dirty="0" smtClean="0">
                          <a:effectLst/>
                        </a:rPr>
                        <a:t>33%</a:t>
                      </a:r>
                      <a:endParaRPr lang="en-US" sz="1800" dirty="0">
                        <a:solidFill>
                          <a:srgbClr val="000000"/>
                        </a:solidFill>
                        <a:effectLst/>
                        <a:latin typeface="Calibri"/>
                        <a:ea typeface="Calibri"/>
                        <a:cs typeface="Times New Roman"/>
                      </a:endParaRPr>
                    </a:p>
                  </a:txBody>
                  <a:tcPr marL="62370" marR="62370" marT="0" marB="0"/>
                </a:tc>
              </a:tr>
              <a:tr h="332642">
                <a:tc>
                  <a:txBody>
                    <a:bodyPr/>
                    <a:lstStyle/>
                    <a:p>
                      <a:pPr marL="0" marR="0">
                        <a:lnSpc>
                          <a:spcPct val="100000"/>
                        </a:lnSpc>
                        <a:spcBef>
                          <a:spcPts val="0"/>
                        </a:spcBef>
                        <a:spcAft>
                          <a:spcPts val="0"/>
                        </a:spcAft>
                      </a:pPr>
                      <a:r>
                        <a:rPr lang="en-US" sz="1800" dirty="0">
                          <a:effectLst/>
                        </a:rPr>
                        <a:t>White</a:t>
                      </a:r>
                      <a:endParaRPr lang="en-US" sz="1800" dirty="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a:effectLst/>
                        </a:rPr>
                        <a:t>521</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a:effectLst/>
                        </a:rPr>
                        <a:t>357</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a:effectLst/>
                        </a:rPr>
                        <a:t>878</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dirty="0" smtClean="0">
                          <a:effectLst/>
                        </a:rPr>
                        <a:t>41%</a:t>
                      </a:r>
                      <a:endParaRPr lang="en-US" sz="1800" dirty="0">
                        <a:solidFill>
                          <a:srgbClr val="000000"/>
                        </a:solidFill>
                        <a:effectLst/>
                        <a:latin typeface="Calibri"/>
                        <a:ea typeface="Calibri"/>
                        <a:cs typeface="Times New Roman"/>
                      </a:endParaRPr>
                    </a:p>
                  </a:txBody>
                  <a:tcPr marL="62370" marR="62370" marT="0" marB="0"/>
                </a:tc>
              </a:tr>
              <a:tr h="332642">
                <a:tc>
                  <a:txBody>
                    <a:bodyPr/>
                    <a:lstStyle/>
                    <a:p>
                      <a:pPr marL="0" marR="0">
                        <a:lnSpc>
                          <a:spcPct val="100000"/>
                        </a:lnSpc>
                        <a:spcBef>
                          <a:spcPts val="0"/>
                        </a:spcBef>
                        <a:spcAft>
                          <a:spcPts val="0"/>
                        </a:spcAft>
                      </a:pPr>
                      <a:r>
                        <a:rPr lang="en-US" sz="1800">
                          <a:effectLst/>
                        </a:rPr>
                        <a:t>Unknown</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a:effectLst/>
                        </a:rPr>
                        <a:t>98</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a:effectLst/>
                        </a:rPr>
                        <a:t>75</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a:effectLst/>
                        </a:rPr>
                        <a:t>173</a:t>
                      </a:r>
                      <a:endParaRPr lang="en-US" sz="1800">
                        <a:solidFill>
                          <a:srgbClr val="000000"/>
                        </a:solidFill>
                        <a:effectLst/>
                        <a:latin typeface="Calibri"/>
                        <a:ea typeface="Calibri"/>
                        <a:cs typeface="Times New Roman"/>
                      </a:endParaRPr>
                    </a:p>
                  </a:txBody>
                  <a:tcPr marL="62370" marR="62370" marT="0" marB="0"/>
                </a:tc>
                <a:tc>
                  <a:txBody>
                    <a:bodyPr/>
                    <a:lstStyle/>
                    <a:p>
                      <a:pPr marL="0" marR="0">
                        <a:lnSpc>
                          <a:spcPct val="100000"/>
                        </a:lnSpc>
                        <a:spcBef>
                          <a:spcPts val="0"/>
                        </a:spcBef>
                        <a:spcAft>
                          <a:spcPts val="0"/>
                        </a:spcAft>
                      </a:pPr>
                      <a:r>
                        <a:rPr lang="en-US" sz="1800" dirty="0" smtClean="0">
                          <a:effectLst/>
                        </a:rPr>
                        <a:t>43%</a:t>
                      </a:r>
                      <a:endParaRPr lang="en-US" sz="1800" dirty="0">
                        <a:solidFill>
                          <a:srgbClr val="000000"/>
                        </a:solidFill>
                        <a:effectLst/>
                        <a:latin typeface="Calibri"/>
                        <a:ea typeface="Calibri"/>
                        <a:cs typeface="Times New Roman"/>
                      </a:endParaRPr>
                    </a:p>
                  </a:txBody>
                  <a:tcPr marL="62370" marR="62370" marT="0" marB="0"/>
                </a:tc>
              </a:tr>
            </a:tbl>
          </a:graphicData>
        </a:graphic>
      </p:graphicFrame>
    </p:spTree>
    <p:extLst>
      <p:ext uri="{BB962C8B-B14F-4D97-AF65-F5344CB8AC3E}">
        <p14:creationId xmlns:p14="http://schemas.microsoft.com/office/powerpoint/2010/main" val="1399312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153400" cy="1066800"/>
          </a:xfrm>
        </p:spPr>
        <p:txBody>
          <a:bodyPr/>
          <a:lstStyle/>
          <a:p>
            <a:r>
              <a:rPr lang="en-US" dirty="0" smtClean="0"/>
              <a:t>Completions (2008-09 to 2012-13)</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57199652"/>
              </p:ext>
            </p:extLst>
          </p:nvPr>
        </p:nvGraphicFramePr>
        <p:xfrm>
          <a:off x="35511" y="2362200"/>
          <a:ext cx="4648200" cy="4221536"/>
        </p:xfrm>
        <a:graphic>
          <a:graphicData uri="http://schemas.openxmlformats.org/drawingml/2006/table">
            <a:tbl>
              <a:tblPr/>
              <a:tblGrid>
                <a:gridCol w="2783889"/>
                <a:gridCol w="861806"/>
                <a:gridCol w="1002505"/>
              </a:tblGrid>
              <a:tr h="191888">
                <a:tc>
                  <a:txBody>
                    <a:bodyPr/>
                    <a:lstStyle/>
                    <a:p>
                      <a:pPr algn="l" fontAlgn="b"/>
                      <a:r>
                        <a:rPr lang="en-US" sz="1200" b="1" i="0" u="none" strike="noStrike" dirty="0">
                          <a:solidFill>
                            <a:srgbClr val="000000"/>
                          </a:solidFill>
                          <a:effectLst/>
                          <a:latin typeface="Calibri"/>
                        </a:rPr>
                        <a:t>Row Labels</a:t>
                      </a:r>
                    </a:p>
                  </a:txBody>
                  <a:tcPr marL="5544" marR="5544" marT="5544"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1200" b="1" i="0" u="none" strike="noStrike">
                          <a:solidFill>
                            <a:srgbClr val="000000"/>
                          </a:solidFill>
                          <a:effectLst/>
                          <a:latin typeface="Calibri"/>
                        </a:rPr>
                        <a:t>Sum of Total</a:t>
                      </a:r>
                    </a:p>
                  </a:txBody>
                  <a:tcPr marL="5544" marR="5544" marT="5544"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1200" b="1" i="0" u="none" strike="noStrike">
                          <a:solidFill>
                            <a:srgbClr val="000000"/>
                          </a:solidFill>
                          <a:effectLst/>
                          <a:latin typeface="Calibri"/>
                        </a:rPr>
                        <a:t>Sum of Percent</a:t>
                      </a:r>
                    </a:p>
                  </a:txBody>
                  <a:tcPr marL="5544" marR="5544" marT="5544"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r>
              <a:tr h="191888">
                <a:tc>
                  <a:txBody>
                    <a:bodyPr/>
                    <a:lstStyle/>
                    <a:p>
                      <a:pPr algn="l" fontAlgn="b"/>
                      <a:r>
                        <a:rPr lang="en-US" sz="1200" b="1" i="0" u="none" strike="noStrike">
                          <a:solidFill>
                            <a:srgbClr val="000000"/>
                          </a:solidFill>
                          <a:effectLst/>
                          <a:latin typeface="Calibri"/>
                        </a:rPr>
                        <a:t>Liberal Arts: Behavioral &amp; Social Sciences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447</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14.6%</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Liberal Arts: Humanities &amp; Communications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228</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7.5%</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dirty="0">
                          <a:solidFill>
                            <a:srgbClr val="000000"/>
                          </a:solidFill>
                          <a:effectLst/>
                          <a:latin typeface="Calibri"/>
                        </a:rPr>
                        <a:t>Liberal Arts: Science Exploration</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213</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7.0%</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CSU General Education Requirements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211</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6.9%</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NURS Registered Nursing - AS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187</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6.1%</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AJ Basic Law Enforcement Academy - CA</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162</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5.3%</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ECE Early Childhood Education - CA</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149</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4.9%</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NURS Licensed Vocational Nursing - CA</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142</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4.7%</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GENED General Studies - AS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96</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3.1%</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DA Dental Assisting - CA</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91</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3.0%</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CT Fine Woodworking I - CA</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88</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2.9%</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NURS Licensed Vocational Nursing - AS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79</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2.6%</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Liberal Arts: Business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71</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2.3%</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General Studies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69</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2.3%</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ADCT Addiction Studies - CA</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59</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1.9%</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NURS LVN to RN Career Mobility - AS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56</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1.8%</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Liberal Arts: Fine Arts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54</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1.8%</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DA Dental Assisting - AS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51</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1.7%</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MA Medical Assisting - CA</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46</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1.5%</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ECE Early Childhood Education - AS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35</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1.1%</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1888">
                <a:tc>
                  <a:txBody>
                    <a:bodyPr/>
                    <a:lstStyle/>
                    <a:p>
                      <a:pPr algn="l" fontAlgn="b"/>
                      <a:r>
                        <a:rPr lang="en-US" sz="1200" b="1" i="0" u="none" strike="noStrike">
                          <a:solidFill>
                            <a:srgbClr val="000000"/>
                          </a:solidFill>
                          <a:effectLst/>
                          <a:latin typeface="Calibri"/>
                        </a:rPr>
                        <a:t>BUS General Business - AS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27</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a:rPr>
                        <a:t>0.9%</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54289900"/>
              </p:ext>
            </p:extLst>
          </p:nvPr>
        </p:nvGraphicFramePr>
        <p:xfrm>
          <a:off x="4876800" y="2590800"/>
          <a:ext cx="3886200" cy="3568968"/>
        </p:xfrm>
        <a:graphic>
          <a:graphicData uri="http://schemas.openxmlformats.org/drawingml/2006/table">
            <a:tbl>
              <a:tblPr/>
              <a:tblGrid>
                <a:gridCol w="2362272"/>
                <a:gridCol w="685768"/>
                <a:gridCol w="838160"/>
              </a:tblGrid>
              <a:tr h="110881">
                <a:tc>
                  <a:txBody>
                    <a:bodyPr/>
                    <a:lstStyle/>
                    <a:p>
                      <a:pPr algn="l" fontAlgn="b"/>
                      <a:r>
                        <a:rPr lang="en-US" sz="1200" b="1" i="0" u="none" strike="noStrike" dirty="0">
                          <a:solidFill>
                            <a:srgbClr val="000000"/>
                          </a:solidFill>
                          <a:effectLst/>
                          <a:latin typeface="Calibri"/>
                        </a:rPr>
                        <a:t>CT Fine Woodworking II - CA</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27</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0.9%</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10881">
                <a:tc>
                  <a:txBody>
                    <a:bodyPr/>
                    <a:lstStyle/>
                    <a:p>
                      <a:pPr algn="l" fontAlgn="b"/>
                      <a:r>
                        <a:rPr lang="en-US" sz="1200" b="1" i="0" u="none" strike="noStrike">
                          <a:solidFill>
                            <a:srgbClr val="000000"/>
                          </a:solidFill>
                          <a:effectLst/>
                          <a:latin typeface="Calibri"/>
                        </a:rPr>
                        <a:t>MA Medical Assisting - AS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26</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0.9%</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10881">
                <a:tc>
                  <a:txBody>
                    <a:bodyPr/>
                    <a:lstStyle/>
                    <a:p>
                      <a:pPr algn="l" fontAlgn="b"/>
                      <a:r>
                        <a:rPr lang="en-US" sz="1200" b="1" i="0" u="none" strike="noStrike" dirty="0">
                          <a:solidFill>
                            <a:srgbClr val="000000"/>
                          </a:solidFill>
                          <a:effectLst/>
                          <a:latin typeface="Calibri"/>
                        </a:rPr>
                        <a:t>DM Digital Media - AS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24</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0.8%</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10881">
                <a:tc>
                  <a:txBody>
                    <a:bodyPr/>
                    <a:lstStyle/>
                    <a:p>
                      <a:pPr algn="l" fontAlgn="b"/>
                      <a:r>
                        <a:rPr lang="en-US" sz="1200" b="1" i="0" u="none" strike="noStrike">
                          <a:solidFill>
                            <a:srgbClr val="000000"/>
                          </a:solidFill>
                          <a:effectLst/>
                          <a:latin typeface="Calibri"/>
                        </a:rPr>
                        <a:t>Liberal Arts: Science</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23</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0.8%</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10881">
                <a:tc>
                  <a:txBody>
                    <a:bodyPr/>
                    <a:lstStyle/>
                    <a:p>
                      <a:pPr algn="l" fontAlgn="b"/>
                      <a:r>
                        <a:rPr lang="en-US" sz="1200" b="1" i="0" u="none" strike="noStrike">
                          <a:solidFill>
                            <a:srgbClr val="000000"/>
                          </a:solidFill>
                          <a:effectLst/>
                          <a:latin typeface="Calibri"/>
                        </a:rPr>
                        <a:t>AJ Administration of Justice - AS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20</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0.7%</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10881">
                <a:tc>
                  <a:txBody>
                    <a:bodyPr/>
                    <a:lstStyle/>
                    <a:p>
                      <a:pPr algn="l" fontAlgn="b"/>
                      <a:r>
                        <a:rPr lang="en-US" sz="1200" b="1" i="0" u="none" strike="noStrike">
                          <a:solidFill>
                            <a:srgbClr val="000000"/>
                          </a:solidFill>
                          <a:effectLst/>
                          <a:latin typeface="Calibri"/>
                        </a:rPr>
                        <a:t>CT Cabinetmaking &amp; Millwork - CA</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20</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0.7%</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10881">
                <a:tc>
                  <a:txBody>
                    <a:bodyPr/>
                    <a:lstStyle/>
                    <a:p>
                      <a:pPr algn="l" fontAlgn="b"/>
                      <a:r>
                        <a:rPr lang="en-US" sz="1200" b="1" i="0" u="none" strike="noStrike">
                          <a:solidFill>
                            <a:srgbClr val="000000"/>
                          </a:solidFill>
                          <a:effectLst/>
                          <a:latin typeface="Calibri"/>
                        </a:rPr>
                        <a:t>CIS Networking - AS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19</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0.6%</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10881">
                <a:tc>
                  <a:txBody>
                    <a:bodyPr/>
                    <a:lstStyle/>
                    <a:p>
                      <a:pPr algn="l" fontAlgn="b"/>
                      <a:r>
                        <a:rPr lang="en-US" sz="1200" b="1" i="0" u="none" strike="noStrike">
                          <a:solidFill>
                            <a:srgbClr val="000000"/>
                          </a:solidFill>
                          <a:effectLst/>
                          <a:latin typeface="Calibri"/>
                        </a:rPr>
                        <a:t>CT Residential Construction I - CA</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18</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0.6%</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10881">
                <a:tc>
                  <a:txBody>
                    <a:bodyPr/>
                    <a:lstStyle/>
                    <a:p>
                      <a:pPr algn="l" fontAlgn="b"/>
                      <a:r>
                        <a:rPr lang="en-US" sz="1200" b="1" i="0" u="none" strike="noStrike">
                          <a:solidFill>
                            <a:srgbClr val="000000"/>
                          </a:solidFill>
                          <a:effectLst/>
                          <a:latin typeface="Calibri"/>
                        </a:rPr>
                        <a:t>Liberal Arts: Mathematics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18</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0.6%</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10881">
                <a:tc>
                  <a:txBody>
                    <a:bodyPr/>
                    <a:lstStyle/>
                    <a:p>
                      <a:pPr algn="l" fontAlgn="b"/>
                      <a:r>
                        <a:rPr lang="en-US" sz="1200" b="1" i="0" u="none" strike="noStrike">
                          <a:solidFill>
                            <a:srgbClr val="000000"/>
                          </a:solidFill>
                          <a:effectLst/>
                          <a:latin typeface="Calibri"/>
                        </a:rPr>
                        <a:t>CT Residential Construction II - CA</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17</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0.6%</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10881">
                <a:tc>
                  <a:txBody>
                    <a:bodyPr/>
                    <a:lstStyle/>
                    <a:p>
                      <a:pPr algn="l" fontAlgn="b"/>
                      <a:r>
                        <a:rPr lang="en-US" sz="1200" b="1" i="0" u="none" strike="noStrike">
                          <a:solidFill>
                            <a:srgbClr val="000000"/>
                          </a:solidFill>
                          <a:effectLst/>
                          <a:latin typeface="Calibri"/>
                        </a:rPr>
                        <a:t>CT Construction Technology - AS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16</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0.5%</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10881">
                <a:tc>
                  <a:txBody>
                    <a:bodyPr/>
                    <a:lstStyle/>
                    <a:p>
                      <a:pPr algn="l" fontAlgn="b"/>
                      <a:r>
                        <a:rPr lang="en-US" sz="1200" b="1" i="0" u="none" strike="noStrike">
                          <a:solidFill>
                            <a:srgbClr val="000000"/>
                          </a:solidFill>
                          <a:effectLst/>
                          <a:latin typeface="Calibri"/>
                        </a:rPr>
                        <a:t>DT Architectural Drafting - AS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16</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0.5%</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10881">
                <a:tc>
                  <a:txBody>
                    <a:bodyPr/>
                    <a:lstStyle/>
                    <a:p>
                      <a:pPr algn="l" fontAlgn="b"/>
                      <a:r>
                        <a:rPr lang="en-US" sz="1200" b="1" i="0" u="none" strike="noStrike">
                          <a:solidFill>
                            <a:srgbClr val="000000"/>
                          </a:solidFill>
                          <a:effectLst/>
                          <a:latin typeface="Calibri"/>
                        </a:rPr>
                        <a:t>MS Marine Science - AS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15</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0.5%</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10881">
                <a:tc>
                  <a:txBody>
                    <a:bodyPr/>
                    <a:lstStyle/>
                    <a:p>
                      <a:pPr algn="l" fontAlgn="b"/>
                      <a:r>
                        <a:rPr lang="en-US" sz="1200" b="1" i="0" u="none" strike="noStrike">
                          <a:solidFill>
                            <a:srgbClr val="000000"/>
                          </a:solidFill>
                          <a:effectLst/>
                          <a:latin typeface="Calibri"/>
                        </a:rPr>
                        <a:t>MT Manufacturing Technology - CA</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13</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0.4%</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10881">
                <a:tc>
                  <a:txBody>
                    <a:bodyPr/>
                    <a:lstStyle/>
                    <a:p>
                      <a:pPr algn="l" fontAlgn="b"/>
                      <a:r>
                        <a:rPr lang="en-US" sz="1200" b="1" i="0" u="none" strike="noStrike">
                          <a:solidFill>
                            <a:srgbClr val="000000"/>
                          </a:solidFill>
                          <a:effectLst/>
                          <a:latin typeface="Calibri"/>
                        </a:rPr>
                        <a:t>CT Historic Preservation &amp; Restoration - CA</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12</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0.4%</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10881">
                <a:tc>
                  <a:txBody>
                    <a:bodyPr/>
                    <a:lstStyle/>
                    <a:p>
                      <a:pPr algn="l" fontAlgn="b"/>
                      <a:r>
                        <a:rPr lang="en-US" sz="1200" b="1" i="0" u="none" strike="noStrike">
                          <a:solidFill>
                            <a:srgbClr val="000000"/>
                          </a:solidFill>
                          <a:effectLst/>
                          <a:latin typeface="Calibri"/>
                        </a:rPr>
                        <a:t>IGETC General Education Requirements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12</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0.4%</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10881">
                <a:tc>
                  <a:txBody>
                    <a:bodyPr/>
                    <a:lstStyle/>
                    <a:p>
                      <a:pPr algn="l" fontAlgn="b"/>
                      <a:r>
                        <a:rPr lang="en-US" sz="1200" b="1" i="0" u="none" strike="noStrike">
                          <a:solidFill>
                            <a:srgbClr val="000000"/>
                          </a:solidFill>
                          <a:effectLst/>
                          <a:latin typeface="Calibri"/>
                        </a:rPr>
                        <a:t>AG Plant Science - AS</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a:solidFill>
                            <a:srgbClr val="000000"/>
                          </a:solidFill>
                          <a:effectLst/>
                          <a:latin typeface="Calibri"/>
                        </a:rPr>
                        <a:t>10</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a:rPr>
                        <a:t>0.3%</a:t>
                      </a:r>
                    </a:p>
                  </a:txBody>
                  <a:tcPr marL="5544" marR="5544" marT="5544"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39914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Degree/Certificate Completions</a:t>
            </a:r>
            <a:endParaRPr lang="en-US" dirty="0"/>
          </a:p>
        </p:txBody>
      </p:sp>
      <p:sp>
        <p:nvSpPr>
          <p:cNvPr id="3" name="Content Placeholder 2"/>
          <p:cNvSpPr>
            <a:spLocks noGrp="1"/>
          </p:cNvSpPr>
          <p:nvPr>
            <p:ph idx="1"/>
          </p:nvPr>
        </p:nvSpPr>
        <p:spPr/>
        <p:txBody>
          <a:bodyPr/>
          <a:lstStyle/>
          <a:p>
            <a:r>
              <a:rPr lang="en-US" dirty="0" smtClean="0"/>
              <a:t>IPEDS </a:t>
            </a:r>
            <a:r>
              <a:rPr lang="en-US" dirty="0" smtClean="0"/>
              <a:t>150% graduation </a:t>
            </a:r>
            <a:r>
              <a:rPr lang="en-US" dirty="0" smtClean="0"/>
              <a:t>rate – </a:t>
            </a:r>
            <a:endParaRPr lang="en-US" dirty="0" smtClean="0"/>
          </a:p>
          <a:p>
            <a:pPr lvl="1"/>
            <a:r>
              <a:rPr lang="en-US" dirty="0" smtClean="0"/>
              <a:t>first-time </a:t>
            </a:r>
            <a:r>
              <a:rPr lang="en-US" dirty="0" smtClean="0"/>
              <a:t>full-time degree/cert seeking </a:t>
            </a:r>
            <a:r>
              <a:rPr lang="en-US" dirty="0" smtClean="0"/>
              <a:t>students</a:t>
            </a:r>
          </a:p>
          <a:p>
            <a:pPr lvl="2"/>
            <a:r>
              <a:rPr lang="en-US" dirty="0" smtClean="0"/>
              <a:t>2009 </a:t>
            </a:r>
            <a:r>
              <a:rPr lang="en-US" dirty="0" smtClean="0"/>
              <a:t>CR cohort = 13%, Comparison group = 21%</a:t>
            </a:r>
          </a:p>
          <a:p>
            <a:pPr lvl="2"/>
            <a:r>
              <a:rPr lang="en-US" dirty="0" smtClean="0"/>
              <a:t>2008 CR cohort = 4%, Comparison group = 20%</a:t>
            </a:r>
          </a:p>
          <a:p>
            <a:pPr lvl="2"/>
            <a:r>
              <a:rPr lang="en-US" dirty="0" smtClean="0"/>
              <a:t>2007 CR cohort = 6%, Comparison group = 21%</a:t>
            </a:r>
          </a:p>
          <a:p>
            <a:pPr lvl="2"/>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628025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Transfer-out rate</a:t>
            </a:r>
            <a:endParaRPr lang="en-US" dirty="0"/>
          </a:p>
        </p:txBody>
      </p:sp>
      <p:sp>
        <p:nvSpPr>
          <p:cNvPr id="3" name="Content Placeholder 2"/>
          <p:cNvSpPr>
            <a:spLocks noGrp="1"/>
          </p:cNvSpPr>
          <p:nvPr>
            <p:ph idx="1"/>
          </p:nvPr>
        </p:nvSpPr>
        <p:spPr/>
        <p:txBody>
          <a:bodyPr/>
          <a:lstStyle/>
          <a:p>
            <a:r>
              <a:rPr lang="en-US" dirty="0" smtClean="0"/>
              <a:t>IPEDS </a:t>
            </a:r>
            <a:r>
              <a:rPr lang="en-US" dirty="0" smtClean="0"/>
              <a:t>transfer </a:t>
            </a:r>
            <a:r>
              <a:rPr lang="en-US" dirty="0" smtClean="0"/>
              <a:t>rate – </a:t>
            </a:r>
            <a:endParaRPr lang="en-US" dirty="0" smtClean="0"/>
          </a:p>
          <a:p>
            <a:pPr lvl="1"/>
            <a:r>
              <a:rPr lang="en-US" dirty="0" smtClean="0"/>
              <a:t>first-time </a:t>
            </a:r>
            <a:r>
              <a:rPr lang="en-US" dirty="0" smtClean="0"/>
              <a:t>full-time degree/cert seeking </a:t>
            </a:r>
            <a:r>
              <a:rPr lang="en-US" dirty="0" smtClean="0"/>
              <a:t>students,</a:t>
            </a:r>
          </a:p>
          <a:p>
            <a:pPr lvl="2"/>
            <a:r>
              <a:rPr lang="en-US" dirty="0" smtClean="0"/>
              <a:t>2009 </a:t>
            </a:r>
            <a:r>
              <a:rPr lang="en-US" dirty="0" smtClean="0"/>
              <a:t>CR cohort = 10%, Comparison group = 15%</a:t>
            </a:r>
          </a:p>
          <a:p>
            <a:pPr lvl="2"/>
            <a:r>
              <a:rPr lang="en-US" dirty="0" smtClean="0"/>
              <a:t>2008 CR cohort = 18%, Comparison group = 17%</a:t>
            </a:r>
          </a:p>
          <a:p>
            <a:pPr lvl="2"/>
            <a:r>
              <a:rPr lang="en-US" dirty="0" smtClean="0"/>
              <a:t>2007 CR cohort = 23%, Comparison group = 20%</a:t>
            </a:r>
          </a:p>
          <a:p>
            <a:pPr lvl="2"/>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442458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2012-2013 CSU Transfers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5629075"/>
              </p:ext>
            </p:extLst>
          </p:nvPr>
        </p:nvGraphicFramePr>
        <p:xfrm>
          <a:off x="228601" y="2667000"/>
          <a:ext cx="6477002" cy="1111568"/>
        </p:xfrm>
        <a:graphic>
          <a:graphicData uri="http://schemas.openxmlformats.org/drawingml/2006/table">
            <a:tbl>
              <a:tblPr>
                <a:tableStyleId>{5C22544A-7EE6-4342-B048-85BDC9FD1C3A}</a:tableStyleId>
              </a:tblPr>
              <a:tblGrid>
                <a:gridCol w="1194786"/>
                <a:gridCol w="455014"/>
                <a:gridCol w="488831"/>
                <a:gridCol w="528368"/>
                <a:gridCol w="609600"/>
                <a:gridCol w="609600"/>
                <a:gridCol w="609600"/>
                <a:gridCol w="609600"/>
                <a:gridCol w="609600"/>
                <a:gridCol w="762003"/>
              </a:tblGrid>
              <a:tr h="464344">
                <a:tc>
                  <a:txBody>
                    <a:bodyPr/>
                    <a:lstStyle/>
                    <a:p>
                      <a:pPr algn="l" fontAlgn="b"/>
                      <a:r>
                        <a:rPr lang="en-US" sz="1400" u="none" strike="noStrike" dirty="0">
                          <a:effectLst/>
                        </a:rPr>
                        <a:t>COMMUNITY COLLEGES</a:t>
                      </a:r>
                      <a:endParaRPr lang="en-US" sz="1400" b="0" i="0" u="none" strike="noStrike" dirty="0">
                        <a:solidFill>
                          <a:srgbClr val="000000"/>
                        </a:solidFill>
                        <a:effectLst/>
                        <a:latin typeface="Arial"/>
                      </a:endParaRPr>
                    </a:p>
                  </a:txBody>
                  <a:tcPr marL="7144" marR="7144" marT="7144" marB="0" anchor="b"/>
                </a:tc>
                <a:tc>
                  <a:txBody>
                    <a:bodyPr/>
                    <a:lstStyle/>
                    <a:p>
                      <a:pPr algn="r" fontAlgn="b"/>
                      <a:r>
                        <a:rPr lang="en-US" sz="1400" b="0" i="0" u="none" strike="noStrike" dirty="0" smtClean="0">
                          <a:solidFill>
                            <a:srgbClr val="000000"/>
                          </a:solidFill>
                          <a:effectLst/>
                          <a:latin typeface="Arial"/>
                        </a:rPr>
                        <a:t>BA</a:t>
                      </a:r>
                      <a:endParaRPr lang="en-US" sz="1400" b="0" i="0" u="none" strike="noStrike" dirty="0">
                        <a:solidFill>
                          <a:srgbClr val="000000"/>
                        </a:solidFill>
                        <a:effectLst/>
                        <a:latin typeface="Arial"/>
                      </a:endParaRPr>
                    </a:p>
                  </a:txBody>
                  <a:tcPr marL="7144" marR="7144" marT="7144" marB="0" anchor="b"/>
                </a:tc>
                <a:tc>
                  <a:txBody>
                    <a:bodyPr/>
                    <a:lstStyle/>
                    <a:p>
                      <a:pPr algn="r" fontAlgn="b"/>
                      <a:r>
                        <a:rPr lang="en-US" sz="1400" u="none" strike="noStrike" dirty="0">
                          <a:effectLst/>
                        </a:rPr>
                        <a:t>CHI</a:t>
                      </a:r>
                      <a:endParaRPr lang="en-US" sz="1400" b="0" i="0" u="none" strike="noStrike" dirty="0">
                        <a:solidFill>
                          <a:srgbClr val="000000"/>
                        </a:solidFill>
                        <a:effectLst/>
                        <a:latin typeface="Arial"/>
                      </a:endParaRPr>
                    </a:p>
                  </a:txBody>
                  <a:tcPr marL="7144" marR="7144" marT="7144" marB="0" anchor="b"/>
                </a:tc>
                <a:tc>
                  <a:txBody>
                    <a:bodyPr/>
                    <a:lstStyle/>
                    <a:p>
                      <a:pPr algn="r" fontAlgn="b"/>
                      <a:r>
                        <a:rPr lang="en-US" sz="1400" u="none" strike="noStrike" dirty="0">
                          <a:effectLst/>
                        </a:rPr>
                        <a:t>DH</a:t>
                      </a:r>
                      <a:endParaRPr lang="en-US" sz="1400" b="0" i="0" u="none" strike="noStrike" dirty="0">
                        <a:solidFill>
                          <a:srgbClr val="000000"/>
                        </a:solidFill>
                        <a:effectLst/>
                        <a:latin typeface="Arial"/>
                      </a:endParaRPr>
                    </a:p>
                  </a:txBody>
                  <a:tcPr marL="7144" marR="7144" marT="7144" marB="0" anchor="b"/>
                </a:tc>
                <a:tc>
                  <a:txBody>
                    <a:bodyPr/>
                    <a:lstStyle/>
                    <a:p>
                      <a:pPr algn="r" fontAlgn="b"/>
                      <a:r>
                        <a:rPr lang="en-US" sz="1400" u="none" strike="noStrike">
                          <a:effectLst/>
                        </a:rPr>
                        <a:t>FRE</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a:effectLst/>
                        </a:rPr>
                        <a:t>FUL</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a:effectLst/>
                        </a:rPr>
                        <a:t>HUM</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a:effectLst/>
                        </a:rPr>
                        <a:t>LB</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a:effectLst/>
                        </a:rPr>
                        <a:t>LA</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a:effectLst/>
                        </a:rPr>
                        <a:t>NOR</a:t>
                      </a:r>
                      <a:endParaRPr lang="en-US" sz="1400" b="0" i="0" u="none" strike="noStrike">
                        <a:solidFill>
                          <a:srgbClr val="000000"/>
                        </a:solidFill>
                        <a:effectLst/>
                        <a:latin typeface="Arial"/>
                      </a:endParaRPr>
                    </a:p>
                  </a:txBody>
                  <a:tcPr marL="7144" marR="7144" marT="7144" marB="0" anchor="b"/>
                </a:tc>
              </a:tr>
              <a:tr h="464344">
                <a:tc>
                  <a:txBody>
                    <a:bodyPr/>
                    <a:lstStyle/>
                    <a:p>
                      <a:pPr algn="l" fontAlgn="b"/>
                      <a:r>
                        <a:rPr lang="en-US" sz="1400" u="none" strike="noStrike" dirty="0">
                          <a:effectLst/>
                        </a:rPr>
                        <a:t>COLLEGE OF THE REDWOODS</a:t>
                      </a:r>
                      <a:endParaRPr lang="en-US" sz="1400" b="0" i="0" u="none" strike="noStrike" dirty="0">
                        <a:solidFill>
                          <a:srgbClr val="000000"/>
                        </a:solidFill>
                        <a:effectLst/>
                        <a:latin typeface="Arial"/>
                      </a:endParaRPr>
                    </a:p>
                  </a:txBody>
                  <a:tcPr marL="7144" marR="7144" marT="7144" marB="0" anchor="b"/>
                </a:tc>
                <a:tc>
                  <a:txBody>
                    <a:bodyPr/>
                    <a:lstStyle/>
                    <a:p>
                      <a:pPr algn="r" fontAlgn="b"/>
                      <a:r>
                        <a:rPr lang="en-US" sz="1400" u="none" strike="noStrike">
                          <a:effectLst/>
                        </a:rPr>
                        <a:t>1</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a:effectLst/>
                        </a:rPr>
                        <a:t>6</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a:effectLst/>
                        </a:rPr>
                        <a:t>1</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a:effectLst/>
                        </a:rPr>
                        <a:t>1</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a:effectLst/>
                        </a:rPr>
                        <a:t>1</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a:effectLst/>
                        </a:rPr>
                        <a:t>180</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a:effectLst/>
                        </a:rPr>
                        <a:t>1</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a:effectLst/>
                        </a:rPr>
                        <a:t>1</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dirty="0">
                          <a:effectLst/>
                        </a:rPr>
                        <a:t>1</a:t>
                      </a:r>
                      <a:endParaRPr lang="en-US" sz="1400" b="0" i="0" u="none" strike="noStrike" dirty="0">
                        <a:solidFill>
                          <a:srgbClr val="000000"/>
                        </a:solidFill>
                        <a:effectLst/>
                        <a:latin typeface="Arial"/>
                      </a:endParaRPr>
                    </a:p>
                  </a:txBody>
                  <a:tcPr marL="7144" marR="7144" marT="7144"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32151415"/>
              </p:ext>
            </p:extLst>
          </p:nvPr>
        </p:nvGraphicFramePr>
        <p:xfrm>
          <a:off x="1676400" y="3962400"/>
          <a:ext cx="4953000" cy="921544"/>
        </p:xfrm>
        <a:graphic>
          <a:graphicData uri="http://schemas.openxmlformats.org/drawingml/2006/table">
            <a:tbl>
              <a:tblPr>
                <a:tableStyleId>{5C22544A-7EE6-4342-B048-85BDC9FD1C3A}</a:tableStyleId>
              </a:tblPr>
              <a:tblGrid>
                <a:gridCol w="619125"/>
                <a:gridCol w="619125"/>
                <a:gridCol w="619125"/>
                <a:gridCol w="619125"/>
                <a:gridCol w="619125"/>
                <a:gridCol w="619125"/>
                <a:gridCol w="619125"/>
                <a:gridCol w="619125"/>
              </a:tblGrid>
              <a:tr h="457200">
                <a:tc>
                  <a:txBody>
                    <a:bodyPr/>
                    <a:lstStyle/>
                    <a:p>
                      <a:pPr algn="r" fontAlgn="b"/>
                      <a:r>
                        <a:rPr lang="en-US" sz="1400" u="none" strike="noStrike" dirty="0">
                          <a:effectLst/>
                        </a:rPr>
                        <a:t>SAC</a:t>
                      </a:r>
                      <a:endParaRPr lang="en-US" sz="1400" b="0" i="0" u="none" strike="noStrike" dirty="0">
                        <a:solidFill>
                          <a:srgbClr val="000000"/>
                        </a:solidFill>
                        <a:effectLst/>
                        <a:latin typeface="Arial"/>
                      </a:endParaRPr>
                    </a:p>
                  </a:txBody>
                  <a:tcPr marL="7144" marR="7144" marT="7144" marB="0" anchor="b"/>
                </a:tc>
                <a:tc>
                  <a:txBody>
                    <a:bodyPr/>
                    <a:lstStyle/>
                    <a:p>
                      <a:pPr algn="r" fontAlgn="b"/>
                      <a:r>
                        <a:rPr lang="en-US" sz="1400" u="none" strike="noStrike" dirty="0">
                          <a:effectLst/>
                        </a:rPr>
                        <a:t>SB</a:t>
                      </a:r>
                      <a:endParaRPr lang="en-US" sz="1400" b="0" i="0" u="none" strike="noStrike" dirty="0">
                        <a:solidFill>
                          <a:srgbClr val="000000"/>
                        </a:solidFill>
                        <a:effectLst/>
                        <a:latin typeface="Arial"/>
                      </a:endParaRPr>
                    </a:p>
                  </a:txBody>
                  <a:tcPr marL="7144" marR="7144" marT="7144" marB="0" anchor="b"/>
                </a:tc>
                <a:tc>
                  <a:txBody>
                    <a:bodyPr/>
                    <a:lstStyle/>
                    <a:p>
                      <a:pPr algn="r" fontAlgn="b"/>
                      <a:r>
                        <a:rPr lang="en-US" sz="1400" u="none" strike="noStrike" dirty="0">
                          <a:effectLst/>
                        </a:rPr>
                        <a:t>SD</a:t>
                      </a:r>
                      <a:endParaRPr lang="en-US" sz="1400" b="0" i="0" u="none" strike="noStrike" dirty="0">
                        <a:solidFill>
                          <a:srgbClr val="000000"/>
                        </a:solidFill>
                        <a:effectLst/>
                        <a:latin typeface="Arial"/>
                      </a:endParaRPr>
                    </a:p>
                  </a:txBody>
                  <a:tcPr marL="7144" marR="7144" marT="7144" marB="0" anchor="b"/>
                </a:tc>
                <a:tc>
                  <a:txBody>
                    <a:bodyPr/>
                    <a:lstStyle/>
                    <a:p>
                      <a:pPr algn="r" fontAlgn="b"/>
                      <a:r>
                        <a:rPr lang="en-US" sz="1400" u="none" strike="noStrike">
                          <a:effectLst/>
                        </a:rPr>
                        <a:t>SF</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dirty="0">
                          <a:effectLst/>
                        </a:rPr>
                        <a:t>SJ</a:t>
                      </a:r>
                      <a:endParaRPr lang="en-US" sz="1400" b="0" i="0" u="none" strike="noStrike" dirty="0">
                        <a:solidFill>
                          <a:srgbClr val="000000"/>
                        </a:solidFill>
                        <a:effectLst/>
                        <a:latin typeface="Arial"/>
                      </a:endParaRPr>
                    </a:p>
                  </a:txBody>
                  <a:tcPr marL="7144" marR="7144" marT="7144" marB="0" anchor="b"/>
                </a:tc>
                <a:tc>
                  <a:txBody>
                    <a:bodyPr/>
                    <a:lstStyle/>
                    <a:p>
                      <a:pPr algn="r" fontAlgn="b"/>
                      <a:r>
                        <a:rPr lang="en-US" sz="1400" u="none" strike="noStrike">
                          <a:effectLst/>
                        </a:rPr>
                        <a:t>SLO</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a:effectLst/>
                        </a:rPr>
                        <a:t>SON</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a:effectLst/>
                        </a:rPr>
                        <a:t>TOTAL</a:t>
                      </a:r>
                      <a:endParaRPr lang="en-US" sz="1400" b="0" i="0" u="none" strike="noStrike">
                        <a:solidFill>
                          <a:srgbClr val="000000"/>
                        </a:solidFill>
                        <a:effectLst/>
                        <a:latin typeface="Arial"/>
                      </a:endParaRPr>
                    </a:p>
                  </a:txBody>
                  <a:tcPr marL="7144" marR="7144" marT="7144" marB="0" anchor="b"/>
                </a:tc>
              </a:tr>
              <a:tr h="464344">
                <a:tc>
                  <a:txBody>
                    <a:bodyPr/>
                    <a:lstStyle/>
                    <a:p>
                      <a:pPr algn="r" fontAlgn="b"/>
                      <a:r>
                        <a:rPr lang="en-US" sz="1400" u="none" strike="noStrike">
                          <a:effectLst/>
                        </a:rPr>
                        <a:t>11</a:t>
                      </a:r>
                      <a:endParaRPr lang="en-US" sz="1400" b="0" i="0" u="none" strike="noStrike">
                        <a:solidFill>
                          <a:srgbClr val="000000"/>
                        </a:solidFill>
                        <a:effectLst/>
                        <a:latin typeface="Arial"/>
                      </a:endParaRPr>
                    </a:p>
                  </a:txBody>
                  <a:tcPr marL="7144" marR="7144" marT="7144" marB="0" anchor="b"/>
                </a:tc>
                <a:tc>
                  <a:txBody>
                    <a:bodyPr/>
                    <a:lstStyle/>
                    <a:p>
                      <a:pPr algn="r" fontAlgn="b"/>
                      <a:r>
                        <a:rPr lang="en-US" sz="1400" u="none" strike="noStrike" dirty="0">
                          <a:effectLst/>
                        </a:rPr>
                        <a:t>1</a:t>
                      </a:r>
                      <a:endParaRPr lang="en-US" sz="1400" b="0" i="0" u="none" strike="noStrike" dirty="0">
                        <a:solidFill>
                          <a:srgbClr val="000000"/>
                        </a:solidFill>
                        <a:effectLst/>
                        <a:latin typeface="Arial"/>
                      </a:endParaRPr>
                    </a:p>
                  </a:txBody>
                  <a:tcPr marL="7144" marR="7144" marT="7144" marB="0" anchor="b"/>
                </a:tc>
                <a:tc>
                  <a:txBody>
                    <a:bodyPr/>
                    <a:lstStyle/>
                    <a:p>
                      <a:pPr algn="r" fontAlgn="b"/>
                      <a:r>
                        <a:rPr lang="en-US" sz="1400" u="none" strike="noStrike" dirty="0">
                          <a:effectLst/>
                        </a:rPr>
                        <a:t>2</a:t>
                      </a:r>
                      <a:endParaRPr lang="en-US" sz="1400" b="0" i="0" u="none" strike="noStrike" dirty="0">
                        <a:solidFill>
                          <a:srgbClr val="000000"/>
                        </a:solidFill>
                        <a:effectLst/>
                        <a:latin typeface="Arial"/>
                      </a:endParaRPr>
                    </a:p>
                  </a:txBody>
                  <a:tcPr marL="7144" marR="7144" marT="7144" marB="0" anchor="b"/>
                </a:tc>
                <a:tc>
                  <a:txBody>
                    <a:bodyPr/>
                    <a:lstStyle/>
                    <a:p>
                      <a:pPr algn="r" fontAlgn="b"/>
                      <a:r>
                        <a:rPr lang="en-US" sz="1400" u="none" strike="noStrike" dirty="0">
                          <a:effectLst/>
                        </a:rPr>
                        <a:t>6</a:t>
                      </a:r>
                      <a:endParaRPr lang="en-US" sz="1400" b="0" i="0" u="none" strike="noStrike" dirty="0">
                        <a:solidFill>
                          <a:srgbClr val="000000"/>
                        </a:solidFill>
                        <a:effectLst/>
                        <a:latin typeface="Arial"/>
                      </a:endParaRPr>
                    </a:p>
                  </a:txBody>
                  <a:tcPr marL="7144" marR="7144" marT="7144" marB="0" anchor="b"/>
                </a:tc>
                <a:tc>
                  <a:txBody>
                    <a:bodyPr/>
                    <a:lstStyle/>
                    <a:p>
                      <a:pPr algn="r" fontAlgn="b"/>
                      <a:r>
                        <a:rPr lang="en-US" sz="1400" u="none" strike="noStrike" dirty="0">
                          <a:effectLst/>
                        </a:rPr>
                        <a:t>1</a:t>
                      </a:r>
                      <a:endParaRPr lang="en-US" sz="1400" b="0" i="0" u="none" strike="noStrike" dirty="0">
                        <a:solidFill>
                          <a:srgbClr val="000000"/>
                        </a:solidFill>
                        <a:effectLst/>
                        <a:latin typeface="Arial"/>
                      </a:endParaRPr>
                    </a:p>
                  </a:txBody>
                  <a:tcPr marL="7144" marR="7144" marT="7144" marB="0" anchor="b"/>
                </a:tc>
                <a:tc>
                  <a:txBody>
                    <a:bodyPr/>
                    <a:lstStyle/>
                    <a:p>
                      <a:pPr algn="r" fontAlgn="b"/>
                      <a:r>
                        <a:rPr lang="en-US" sz="1400" u="none" strike="noStrike" dirty="0">
                          <a:effectLst/>
                        </a:rPr>
                        <a:t>3</a:t>
                      </a:r>
                      <a:endParaRPr lang="en-US" sz="1400" b="0" i="0" u="none" strike="noStrike" dirty="0">
                        <a:solidFill>
                          <a:srgbClr val="000000"/>
                        </a:solidFill>
                        <a:effectLst/>
                        <a:latin typeface="Arial"/>
                      </a:endParaRPr>
                    </a:p>
                  </a:txBody>
                  <a:tcPr marL="7144" marR="7144" marT="7144" marB="0" anchor="b"/>
                </a:tc>
                <a:tc>
                  <a:txBody>
                    <a:bodyPr/>
                    <a:lstStyle/>
                    <a:p>
                      <a:pPr algn="r" fontAlgn="b"/>
                      <a:r>
                        <a:rPr lang="en-US" sz="1400" u="none" strike="noStrike" dirty="0">
                          <a:effectLst/>
                        </a:rPr>
                        <a:t>3</a:t>
                      </a:r>
                      <a:endParaRPr lang="en-US" sz="1400" b="0" i="0" u="none" strike="noStrike" dirty="0">
                        <a:solidFill>
                          <a:srgbClr val="000000"/>
                        </a:solidFill>
                        <a:effectLst/>
                        <a:latin typeface="Arial"/>
                      </a:endParaRPr>
                    </a:p>
                  </a:txBody>
                  <a:tcPr marL="7144" marR="7144" marT="7144" marB="0" anchor="b"/>
                </a:tc>
                <a:tc>
                  <a:txBody>
                    <a:bodyPr/>
                    <a:lstStyle/>
                    <a:p>
                      <a:pPr algn="r" fontAlgn="b"/>
                      <a:r>
                        <a:rPr lang="en-US" sz="1400" u="none" strike="noStrike" dirty="0">
                          <a:effectLst/>
                        </a:rPr>
                        <a:t>220</a:t>
                      </a:r>
                      <a:endParaRPr lang="en-US" sz="1400" b="0" i="0" u="none" strike="noStrike" dirty="0">
                        <a:solidFill>
                          <a:srgbClr val="000000"/>
                        </a:solidFill>
                        <a:effectLst/>
                        <a:latin typeface="Arial"/>
                      </a:endParaRPr>
                    </a:p>
                  </a:txBody>
                  <a:tcPr marL="7144" marR="7144" marT="7144" marB="0" anchor="b"/>
                </a:tc>
              </a:tr>
            </a:tbl>
          </a:graphicData>
        </a:graphic>
      </p:graphicFrame>
    </p:spTree>
    <p:extLst>
      <p:ext uri="{BB962C8B-B14F-4D97-AF65-F5344CB8AC3E}">
        <p14:creationId xmlns:p14="http://schemas.microsoft.com/office/powerpoint/2010/main" val="233437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ILO 1: Academic &amp; </a:t>
            </a:r>
            <a:r>
              <a:rPr lang="en-US" b="1" dirty="0"/>
              <a:t>Career Technical Objectives</a:t>
            </a:r>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Students </a:t>
            </a:r>
            <a:r>
              <a:rPr lang="en-US" dirty="0"/>
              <a:t>will successfully acquire program outcomes and complete degrees and/or certificates.  This institutional outcome indicates if the objectives stated for degrees and/or certificates are being </a:t>
            </a:r>
            <a:r>
              <a:rPr lang="en-US" dirty="0" smtClean="0"/>
              <a:t>met.</a:t>
            </a:r>
            <a:r>
              <a:rPr lang="en-US" dirty="0"/>
              <a:t> </a:t>
            </a:r>
            <a:r>
              <a:rPr lang="en-US" dirty="0" smtClean="0"/>
              <a:t>Students </a:t>
            </a:r>
            <a:r>
              <a:rPr lang="en-US" dirty="0"/>
              <a:t>earning degrees will acquire the College’s general education outcomes: Effective Communication, Critical Thinking, and Global/Cultural Context. </a:t>
            </a:r>
            <a:endParaRPr lang="en-US" dirty="0" smtClean="0"/>
          </a:p>
          <a:p>
            <a:endParaRPr lang="en-US" dirty="0"/>
          </a:p>
          <a:p>
            <a:r>
              <a:rPr lang="en-US" u="sng" dirty="0"/>
              <a:t>Possible assessment tools</a:t>
            </a:r>
            <a:r>
              <a:rPr lang="en-US" dirty="0"/>
              <a:t>:</a:t>
            </a:r>
            <a:endParaRPr lang="en-US" sz="3200" dirty="0"/>
          </a:p>
          <a:p>
            <a:pPr lvl="1"/>
            <a:r>
              <a:rPr lang="en-US" dirty="0"/>
              <a:t>Program assessment data </a:t>
            </a:r>
            <a:endParaRPr lang="en-US" sz="3000" dirty="0"/>
          </a:p>
          <a:p>
            <a:pPr lvl="1"/>
            <a:r>
              <a:rPr lang="en-US" dirty="0"/>
              <a:t>General Education Outcomes assessment data</a:t>
            </a:r>
            <a:endParaRPr lang="en-US" sz="3000" dirty="0"/>
          </a:p>
          <a:p>
            <a:pPr lvl="1"/>
            <a:r>
              <a:rPr lang="en-US" dirty="0"/>
              <a:t>Degree/Certificate completion rates</a:t>
            </a:r>
            <a:endParaRPr lang="en-US" sz="3000" dirty="0"/>
          </a:p>
          <a:p>
            <a:pPr lvl="1"/>
            <a:r>
              <a:rPr lang="en-US" dirty="0"/>
              <a:t>Transfers &amp; transfer eligibility</a:t>
            </a:r>
            <a:endParaRPr lang="en-US" sz="3000" dirty="0"/>
          </a:p>
          <a:p>
            <a:pPr lvl="1"/>
            <a:r>
              <a:rPr lang="en-US" dirty="0"/>
              <a:t>External accreditation of programs</a:t>
            </a:r>
            <a:endParaRPr lang="en-US" sz="3000" dirty="0"/>
          </a:p>
          <a:p>
            <a:endParaRPr lang="en-US" dirty="0" smtClean="0"/>
          </a:p>
          <a:p>
            <a:endParaRPr lang="en-US" dirty="0"/>
          </a:p>
        </p:txBody>
      </p:sp>
    </p:spTree>
    <p:extLst>
      <p:ext uri="{BB962C8B-B14F-4D97-AF65-F5344CB8AC3E}">
        <p14:creationId xmlns:p14="http://schemas.microsoft.com/office/powerpoint/2010/main" val="15397981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Transfers to HSU</a:t>
            </a:r>
            <a:endParaRPr lang="en-US" dirty="0"/>
          </a:p>
        </p:txBody>
      </p:sp>
      <p:sp>
        <p:nvSpPr>
          <p:cNvPr id="3" name="Content Placeholder 2"/>
          <p:cNvSpPr>
            <a:spLocks noGrp="1"/>
          </p:cNvSpPr>
          <p:nvPr>
            <p:ph idx="1"/>
          </p:nvPr>
        </p:nvSpPr>
        <p:spPr/>
        <p:txBody>
          <a:bodyPr>
            <a:normAutofit lnSpcReduction="10000"/>
          </a:bodyPr>
          <a:lstStyle/>
          <a:p>
            <a:r>
              <a:rPr lang="en-US" dirty="0" smtClean="0"/>
              <a:t>2012-2013: 180</a:t>
            </a:r>
          </a:p>
          <a:p>
            <a:r>
              <a:rPr lang="en-US" dirty="0" smtClean="0"/>
              <a:t>2011-2012: 175</a:t>
            </a:r>
          </a:p>
          <a:p>
            <a:r>
              <a:rPr lang="en-US" dirty="0" smtClean="0"/>
              <a:t>2010-2011: 162</a:t>
            </a:r>
          </a:p>
          <a:p>
            <a:r>
              <a:rPr lang="en-US" dirty="0" smtClean="0"/>
              <a:t>2009-2010: 137</a:t>
            </a:r>
          </a:p>
          <a:p>
            <a:r>
              <a:rPr lang="en-US" dirty="0" smtClean="0"/>
              <a:t>2008-2009: 154</a:t>
            </a:r>
          </a:p>
          <a:p>
            <a:r>
              <a:rPr lang="en-US" dirty="0" smtClean="0"/>
              <a:t>2007-2008: 221</a:t>
            </a:r>
          </a:p>
          <a:p>
            <a:r>
              <a:rPr lang="en-US" dirty="0" smtClean="0"/>
              <a:t>2006-2007: 227</a:t>
            </a:r>
          </a:p>
          <a:p>
            <a:r>
              <a:rPr lang="en-US" dirty="0" smtClean="0"/>
              <a:t>2005-2006: 244</a:t>
            </a:r>
          </a:p>
          <a:p>
            <a:r>
              <a:rPr lang="en-US" dirty="0" smtClean="0"/>
              <a:t>2004-2005: 247</a:t>
            </a:r>
          </a:p>
          <a:p>
            <a:r>
              <a:rPr lang="en-US" dirty="0" smtClean="0"/>
              <a:t>2003-2004: 274</a:t>
            </a:r>
            <a:endParaRPr lang="en-US" dirty="0"/>
          </a:p>
        </p:txBody>
      </p:sp>
    </p:spTree>
    <p:extLst>
      <p:ext uri="{BB962C8B-B14F-4D97-AF65-F5344CB8AC3E}">
        <p14:creationId xmlns:p14="http://schemas.microsoft.com/office/powerpoint/2010/main" val="4276046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828727713"/>
              </p:ext>
            </p:extLst>
          </p:nvPr>
        </p:nvGraphicFramePr>
        <p:xfrm>
          <a:off x="2209800" y="2819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9464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ILO: Students </a:t>
            </a:r>
            <a:r>
              <a:rPr lang="en-US" dirty="0"/>
              <a:t>will successfully acquire program outcomes and complete degrees and/or certificates.  This institutional outcome indicates if the objectives stated for degrees and/or certificates are being met. Students earning degrees will acquire the College’s general education outcomes: Effective Communication, Critical Thinking, and Global/Cultural Context. </a:t>
            </a:r>
          </a:p>
          <a:p>
            <a:endParaRPr lang="en-US" dirty="0" smtClean="0"/>
          </a:p>
          <a:p>
            <a:r>
              <a:rPr lang="en-US" dirty="0" smtClean="0"/>
              <a:t>There is evidence of successful attainment of program </a:t>
            </a:r>
            <a:r>
              <a:rPr lang="en-US" dirty="0" smtClean="0"/>
              <a:t>outcomes and general education outcomes.</a:t>
            </a:r>
            <a:endParaRPr lang="en-US" dirty="0" smtClean="0"/>
          </a:p>
          <a:p>
            <a:pPr lvl="1"/>
            <a:endParaRPr lang="en-US" dirty="0"/>
          </a:p>
        </p:txBody>
      </p:sp>
    </p:spTree>
    <p:extLst>
      <p:ext uri="{BB962C8B-B14F-4D97-AF65-F5344CB8AC3E}">
        <p14:creationId xmlns:p14="http://schemas.microsoft.com/office/powerpoint/2010/main" val="1169229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Students do not always earn declared degrees or certificates for many reasons</a:t>
            </a:r>
          </a:p>
          <a:p>
            <a:pPr lvl="1"/>
            <a:r>
              <a:rPr lang="en-US" dirty="0"/>
              <a:t>Declared </a:t>
            </a:r>
            <a:r>
              <a:rPr lang="en-US" dirty="0" smtClean="0"/>
              <a:t>degree/cert </a:t>
            </a:r>
            <a:r>
              <a:rPr lang="en-US" dirty="0"/>
              <a:t>may not be accurate</a:t>
            </a:r>
          </a:p>
          <a:p>
            <a:pPr lvl="1"/>
            <a:r>
              <a:rPr lang="en-US" dirty="0"/>
              <a:t>Employment opportunity may present itself</a:t>
            </a:r>
          </a:p>
          <a:p>
            <a:pPr lvl="1"/>
            <a:r>
              <a:rPr lang="en-US" dirty="0"/>
              <a:t>Value of degree/certificate may be unclear</a:t>
            </a:r>
          </a:p>
          <a:p>
            <a:endParaRPr lang="en-US" dirty="0"/>
          </a:p>
        </p:txBody>
      </p:sp>
    </p:spTree>
    <p:extLst>
      <p:ext uri="{BB962C8B-B14F-4D97-AF65-F5344CB8AC3E}">
        <p14:creationId xmlns:p14="http://schemas.microsoft.com/office/powerpoint/2010/main" val="2973268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next?		</a:t>
            </a:r>
            <a:endParaRPr lang="en-US" dirty="0"/>
          </a:p>
        </p:txBody>
      </p:sp>
      <p:sp>
        <p:nvSpPr>
          <p:cNvPr id="3" name="Content Placeholder 2"/>
          <p:cNvSpPr>
            <a:spLocks noGrp="1"/>
          </p:cNvSpPr>
          <p:nvPr>
            <p:ph idx="1"/>
          </p:nvPr>
        </p:nvSpPr>
        <p:spPr/>
        <p:txBody>
          <a:bodyPr/>
          <a:lstStyle/>
          <a:p>
            <a:r>
              <a:rPr lang="en-US" dirty="0" smtClean="0"/>
              <a:t>In what ways do we have room for improvement?</a:t>
            </a:r>
          </a:p>
          <a:p>
            <a:r>
              <a:rPr lang="en-US" dirty="0" smtClean="0"/>
              <a:t>What can we do to help students?</a:t>
            </a:r>
            <a:endParaRPr lang="en-US" dirty="0"/>
          </a:p>
        </p:txBody>
      </p:sp>
    </p:spTree>
    <p:extLst>
      <p:ext uri="{BB962C8B-B14F-4D97-AF65-F5344CB8AC3E}">
        <p14:creationId xmlns:p14="http://schemas.microsoft.com/office/powerpoint/2010/main" val="3691264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ILO 2:</a:t>
            </a:r>
            <a:r>
              <a:rPr lang="en-US" b="1" dirty="0"/>
              <a:t>Personal and Professional Development</a:t>
            </a:r>
            <a:r>
              <a:rPr lang="en-US" dirty="0"/>
              <a:t/>
            </a:r>
            <a:br>
              <a:rPr lang="en-US" dirty="0"/>
            </a:b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dirty="0"/>
              <a:t>Students will reach their career, transfer, or personal goals.  This outcome indicates if a student's individual goals are being met.  This includes the goals of students earning degrees, or of students taking only a few courses for training and/or personal enrichment. </a:t>
            </a:r>
            <a:endParaRPr lang="en-US" dirty="0" smtClean="0"/>
          </a:p>
          <a:p>
            <a:endParaRPr lang="en-US" dirty="0"/>
          </a:p>
          <a:p>
            <a:r>
              <a:rPr lang="en-US" u="sng" dirty="0"/>
              <a:t>Possible assessment tools:</a:t>
            </a:r>
            <a:endParaRPr lang="en-US" dirty="0"/>
          </a:p>
          <a:p>
            <a:pPr lvl="1"/>
            <a:r>
              <a:rPr lang="en-US" dirty="0"/>
              <a:t>Graduating exit survey </a:t>
            </a:r>
          </a:p>
          <a:p>
            <a:pPr lvl="1"/>
            <a:r>
              <a:rPr lang="en-US" dirty="0"/>
              <a:t>CTE employment survey</a:t>
            </a:r>
          </a:p>
          <a:p>
            <a:pPr lvl="1"/>
            <a:r>
              <a:rPr lang="en-US" dirty="0"/>
              <a:t>External licensure and certifications</a:t>
            </a:r>
          </a:p>
          <a:p>
            <a:pPr lvl="1"/>
            <a:r>
              <a:rPr lang="en-US" dirty="0"/>
              <a:t>Students with comprehensive SEPs</a:t>
            </a:r>
          </a:p>
          <a:p>
            <a:pPr lvl="1"/>
            <a:r>
              <a:rPr lang="en-US" dirty="0"/>
              <a:t>Student Satisfaction Inventory</a:t>
            </a:r>
          </a:p>
          <a:p>
            <a:pPr lvl="1"/>
            <a:r>
              <a:rPr lang="en-US" dirty="0"/>
              <a:t>Students declaring a CTE- or transfer-related degree or certificate (vs. enrichment)</a:t>
            </a:r>
          </a:p>
          <a:p>
            <a:pPr lvl="1"/>
            <a:r>
              <a:rPr lang="en-US" dirty="0"/>
              <a:t>Meeting/Exceeding SLO expectations – use of existing course assessment reports.</a:t>
            </a:r>
          </a:p>
          <a:p>
            <a:endParaRPr lang="en-US" dirty="0"/>
          </a:p>
        </p:txBody>
      </p:sp>
    </p:spTree>
    <p:extLst>
      <p:ext uri="{BB962C8B-B14F-4D97-AF65-F5344CB8AC3E}">
        <p14:creationId xmlns:p14="http://schemas.microsoft.com/office/powerpoint/2010/main" val="1190999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ILO 3: </a:t>
            </a:r>
            <a:r>
              <a:rPr lang="en-US" b="1" dirty="0"/>
              <a:t>Community and Global Responsibility</a:t>
            </a:r>
            <a:r>
              <a:rPr lang="en-US" dirty="0"/>
              <a:t>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Students will develop the awareness and skills needed to contribute to local and global communities. This outcome indicates if students recognize ways to contribute to their community and the value of effectively engaging in cross-cultural environments.</a:t>
            </a:r>
          </a:p>
          <a:p>
            <a:endParaRPr lang="en-US" dirty="0"/>
          </a:p>
          <a:p>
            <a:r>
              <a:rPr lang="en-US" u="sng" dirty="0" smtClean="0"/>
              <a:t>Possible </a:t>
            </a:r>
            <a:r>
              <a:rPr lang="en-US" u="sng" dirty="0"/>
              <a:t>assessment tools:</a:t>
            </a:r>
            <a:endParaRPr lang="en-US" dirty="0"/>
          </a:p>
          <a:p>
            <a:pPr lvl="1"/>
            <a:r>
              <a:rPr lang="en-US" dirty="0"/>
              <a:t>Student awareness and appreciation of diverse perspectives (exit survey)</a:t>
            </a:r>
          </a:p>
          <a:p>
            <a:pPr lvl="1"/>
            <a:r>
              <a:rPr lang="en-US" dirty="0"/>
              <a:t>Service learning and internship work </a:t>
            </a:r>
          </a:p>
          <a:p>
            <a:pPr lvl="1"/>
            <a:r>
              <a:rPr lang="en-US" dirty="0"/>
              <a:t>Student club service work; community outreach performed by student athletes</a:t>
            </a:r>
          </a:p>
          <a:p>
            <a:pPr lvl="1"/>
            <a:r>
              <a:rPr lang="en-US" dirty="0"/>
              <a:t>Student awareness of, and attitudes toward campus activities and services related to diverse student populations (survey)</a:t>
            </a:r>
          </a:p>
          <a:p>
            <a:pPr lvl="1"/>
            <a:r>
              <a:rPr lang="en-US" dirty="0"/>
              <a:t>Class and club community activities (survey of faculty and clubs)</a:t>
            </a:r>
          </a:p>
          <a:p>
            <a:endParaRPr lang="en-US" dirty="0"/>
          </a:p>
        </p:txBody>
      </p:sp>
    </p:spTree>
    <p:extLst>
      <p:ext uri="{BB962C8B-B14F-4D97-AF65-F5344CB8AC3E}">
        <p14:creationId xmlns:p14="http://schemas.microsoft.com/office/powerpoint/2010/main" val="2621086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ILO 1: Academic &amp; </a:t>
            </a:r>
            <a:r>
              <a:rPr lang="en-US" b="1" dirty="0"/>
              <a:t>Career Technical Objectives</a:t>
            </a:r>
          </a:p>
        </p:txBody>
      </p:sp>
      <p:sp>
        <p:nvSpPr>
          <p:cNvPr id="3" name="Content Placeholder 2"/>
          <p:cNvSpPr>
            <a:spLocks noGrp="1"/>
          </p:cNvSpPr>
          <p:nvPr>
            <p:ph idx="1"/>
          </p:nvPr>
        </p:nvSpPr>
        <p:spPr/>
        <p:txBody>
          <a:bodyPr>
            <a:normAutofit/>
          </a:bodyPr>
          <a:lstStyle/>
          <a:p>
            <a:pPr marL="109728" indent="0">
              <a:buNone/>
            </a:pPr>
            <a:endParaRPr lang="en-US" dirty="0"/>
          </a:p>
          <a:p>
            <a:r>
              <a:rPr lang="en-US" u="sng" dirty="0"/>
              <a:t>Possible assessment tools</a:t>
            </a:r>
            <a:r>
              <a:rPr lang="en-US" dirty="0"/>
              <a:t>:</a:t>
            </a:r>
            <a:endParaRPr lang="en-US" sz="3200" dirty="0"/>
          </a:p>
          <a:p>
            <a:pPr lvl="1"/>
            <a:r>
              <a:rPr lang="en-US" b="1" dirty="0"/>
              <a:t>Program assessment data </a:t>
            </a:r>
            <a:endParaRPr lang="en-US" sz="3000" b="1" dirty="0"/>
          </a:p>
          <a:p>
            <a:pPr lvl="1"/>
            <a:r>
              <a:rPr lang="en-US" dirty="0"/>
              <a:t>General Education Outcomes assessment data</a:t>
            </a:r>
            <a:endParaRPr lang="en-US" sz="3000" dirty="0"/>
          </a:p>
          <a:p>
            <a:pPr lvl="1"/>
            <a:r>
              <a:rPr lang="en-US" dirty="0"/>
              <a:t>Degree/Certificate completion rates</a:t>
            </a:r>
            <a:endParaRPr lang="en-US" sz="3000" dirty="0"/>
          </a:p>
          <a:p>
            <a:pPr lvl="1"/>
            <a:r>
              <a:rPr lang="en-US" dirty="0"/>
              <a:t>Transfers &amp; transfer eligibility</a:t>
            </a:r>
            <a:endParaRPr lang="en-US" sz="3000" dirty="0"/>
          </a:p>
          <a:p>
            <a:pPr lvl="1"/>
            <a:r>
              <a:rPr lang="en-US" dirty="0"/>
              <a:t>External accreditation of programs</a:t>
            </a:r>
            <a:endParaRPr lang="en-US" sz="3000" dirty="0"/>
          </a:p>
          <a:p>
            <a:endParaRPr lang="en-US" dirty="0" smtClean="0"/>
          </a:p>
          <a:p>
            <a:endParaRPr lang="en-US" dirty="0"/>
          </a:p>
        </p:txBody>
      </p:sp>
    </p:spTree>
    <p:extLst>
      <p:ext uri="{BB962C8B-B14F-4D97-AF65-F5344CB8AC3E}">
        <p14:creationId xmlns:p14="http://schemas.microsoft.com/office/powerpoint/2010/main" val="1102304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Assessment Data</a:t>
            </a:r>
            <a:endParaRPr lang="en-US" dirty="0"/>
          </a:p>
        </p:txBody>
      </p:sp>
      <p:sp>
        <p:nvSpPr>
          <p:cNvPr id="3" name="Content Placeholder 2"/>
          <p:cNvSpPr>
            <a:spLocks noGrp="1"/>
          </p:cNvSpPr>
          <p:nvPr>
            <p:ph idx="1"/>
          </p:nvPr>
        </p:nvSpPr>
        <p:spPr/>
        <p:txBody>
          <a:bodyPr/>
          <a:lstStyle/>
          <a:p>
            <a:r>
              <a:rPr lang="en-US" dirty="0" smtClean="0"/>
              <a:t>Programs were evaluated looking at 63 </a:t>
            </a:r>
            <a:r>
              <a:rPr lang="en-US" dirty="0" smtClean="0"/>
              <a:t>courses.</a:t>
            </a:r>
            <a:endParaRPr lang="en-US" dirty="0" smtClean="0"/>
          </a:p>
          <a:p>
            <a:pPr lvl="1"/>
            <a:r>
              <a:rPr lang="en-US" dirty="0" smtClean="0"/>
              <a:t>   1/63   (1.6%) Did not meet</a:t>
            </a:r>
          </a:p>
          <a:p>
            <a:pPr lvl="1"/>
            <a:r>
              <a:rPr lang="en-US" dirty="0" smtClean="0"/>
              <a:t>39/63 (61.9%) Met</a:t>
            </a:r>
          </a:p>
          <a:p>
            <a:pPr lvl="1"/>
            <a:r>
              <a:rPr lang="en-US" dirty="0" smtClean="0"/>
              <a:t>23/63 (36.5%)Exceeded</a:t>
            </a:r>
          </a:p>
          <a:p>
            <a:endParaRPr lang="en-US" dirty="0" smtClean="0"/>
          </a:p>
          <a:p>
            <a:r>
              <a:rPr lang="en-US" dirty="0" smtClean="0"/>
              <a:t>Nearly all courses indicated successful delivery of program-level outcomes</a:t>
            </a:r>
            <a:endParaRPr lang="en-US" dirty="0"/>
          </a:p>
        </p:txBody>
      </p:sp>
    </p:spTree>
    <p:extLst>
      <p:ext uri="{BB962C8B-B14F-4D97-AF65-F5344CB8AC3E}">
        <p14:creationId xmlns:p14="http://schemas.microsoft.com/office/powerpoint/2010/main" val="1891520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Assessment Data</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4092170902"/>
              </p:ext>
            </p:extLst>
          </p:nvPr>
        </p:nvGraphicFramePr>
        <p:xfrm>
          <a:off x="609600" y="2286000"/>
          <a:ext cx="6643687"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7206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ILO 1: Academic &amp; </a:t>
            </a:r>
            <a:r>
              <a:rPr lang="en-US" b="1" dirty="0"/>
              <a:t>Career Technical Objectives</a:t>
            </a:r>
          </a:p>
        </p:txBody>
      </p:sp>
      <p:sp>
        <p:nvSpPr>
          <p:cNvPr id="3" name="Content Placeholder 2"/>
          <p:cNvSpPr>
            <a:spLocks noGrp="1"/>
          </p:cNvSpPr>
          <p:nvPr>
            <p:ph idx="1"/>
          </p:nvPr>
        </p:nvSpPr>
        <p:spPr/>
        <p:txBody>
          <a:bodyPr>
            <a:normAutofit/>
          </a:bodyPr>
          <a:lstStyle/>
          <a:p>
            <a:pPr marL="109728" indent="0">
              <a:buNone/>
            </a:pPr>
            <a:endParaRPr lang="en-US" dirty="0"/>
          </a:p>
          <a:p>
            <a:r>
              <a:rPr lang="en-US" u="sng" dirty="0"/>
              <a:t>Possible assessment tools</a:t>
            </a:r>
            <a:r>
              <a:rPr lang="en-US" dirty="0"/>
              <a:t>:</a:t>
            </a:r>
            <a:endParaRPr lang="en-US" sz="3200" dirty="0"/>
          </a:p>
          <a:p>
            <a:pPr lvl="1"/>
            <a:r>
              <a:rPr lang="en-US" dirty="0"/>
              <a:t>Program assessment data </a:t>
            </a:r>
            <a:endParaRPr lang="en-US" sz="3000" dirty="0"/>
          </a:p>
          <a:p>
            <a:pPr lvl="1"/>
            <a:r>
              <a:rPr lang="en-US" b="1" dirty="0"/>
              <a:t>General Education Outcomes assessment data</a:t>
            </a:r>
            <a:endParaRPr lang="en-US" sz="3000" b="1" dirty="0"/>
          </a:p>
          <a:p>
            <a:pPr lvl="1"/>
            <a:r>
              <a:rPr lang="en-US" dirty="0"/>
              <a:t>Degree/Certificate completion rates</a:t>
            </a:r>
            <a:endParaRPr lang="en-US" sz="3000" dirty="0"/>
          </a:p>
          <a:p>
            <a:pPr lvl="1"/>
            <a:r>
              <a:rPr lang="en-US" dirty="0"/>
              <a:t>Transfers &amp; transfer eligibility</a:t>
            </a:r>
            <a:endParaRPr lang="en-US" sz="3000" dirty="0"/>
          </a:p>
          <a:p>
            <a:pPr lvl="1"/>
            <a:r>
              <a:rPr lang="en-US" dirty="0"/>
              <a:t>External accreditation of programs</a:t>
            </a:r>
            <a:endParaRPr lang="en-US" sz="3000" dirty="0"/>
          </a:p>
          <a:p>
            <a:endParaRPr lang="en-US" dirty="0" smtClean="0"/>
          </a:p>
          <a:p>
            <a:endParaRPr lang="en-US" dirty="0"/>
          </a:p>
        </p:txBody>
      </p:sp>
    </p:spTree>
    <p:extLst>
      <p:ext uri="{BB962C8B-B14F-4D97-AF65-F5344CB8AC3E}">
        <p14:creationId xmlns:p14="http://schemas.microsoft.com/office/powerpoint/2010/main" val="1099660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077200" cy="1066800"/>
          </a:xfrm>
        </p:spPr>
        <p:txBody>
          <a:bodyPr>
            <a:normAutofit/>
          </a:bodyPr>
          <a:lstStyle/>
          <a:p>
            <a:r>
              <a:rPr lang="en-US" dirty="0" smtClean="0"/>
              <a:t>General Education Assessment</a:t>
            </a:r>
            <a:endParaRPr lang="en-US" dirty="0"/>
          </a:p>
        </p:txBody>
      </p:sp>
      <p:sp>
        <p:nvSpPr>
          <p:cNvPr id="3" name="Content Placeholder 2"/>
          <p:cNvSpPr>
            <a:spLocks noGrp="1"/>
          </p:cNvSpPr>
          <p:nvPr>
            <p:ph idx="1"/>
          </p:nvPr>
        </p:nvSpPr>
        <p:spPr>
          <a:xfrm>
            <a:off x="533400" y="1752600"/>
            <a:ext cx="3276600" cy="685800"/>
          </a:xfrm>
        </p:spPr>
        <p:txBody>
          <a:bodyPr/>
          <a:lstStyle/>
          <a:p>
            <a:r>
              <a:rPr lang="en-US" dirty="0" smtClean="0"/>
              <a:t>Critical Thinking</a:t>
            </a:r>
          </a:p>
          <a:p>
            <a:pPr marL="109728"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05219326"/>
              </p:ext>
            </p:extLst>
          </p:nvPr>
        </p:nvGraphicFramePr>
        <p:xfrm>
          <a:off x="1187547" y="2438400"/>
          <a:ext cx="7924801" cy="1962912"/>
        </p:xfrm>
        <a:graphic>
          <a:graphicData uri="http://schemas.openxmlformats.org/drawingml/2006/table">
            <a:tbl>
              <a:tblPr firstRow="1" firstCol="1" bandRow="1">
                <a:tableStyleId>{5C22544A-7EE6-4342-B048-85BDC9FD1C3A}</a:tableStyleId>
              </a:tblPr>
              <a:tblGrid>
                <a:gridCol w="2014647"/>
                <a:gridCol w="1048920"/>
                <a:gridCol w="974720"/>
                <a:gridCol w="1214185"/>
                <a:gridCol w="1237794"/>
                <a:gridCol w="1434535"/>
              </a:tblGrid>
              <a:tr h="190500">
                <a:tc>
                  <a:txBody>
                    <a:bodyPr/>
                    <a:lstStyle/>
                    <a:p>
                      <a:pPr marL="0" marR="0">
                        <a:lnSpc>
                          <a:spcPct val="115000"/>
                        </a:lnSpc>
                        <a:spcBef>
                          <a:spcPts val="0"/>
                        </a:spcBef>
                        <a:spcAft>
                          <a:spcPts val="0"/>
                        </a:spcAft>
                      </a:pPr>
                      <a:r>
                        <a:rPr lang="en-US" sz="1600" dirty="0">
                          <a:effectLst/>
                        </a:rPr>
                        <a:t>GE Area</a:t>
                      </a:r>
                      <a:endParaRPr lang="en-US" sz="16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a:effectLst/>
                        </a:rPr>
                        <a:t>Exceeds</a:t>
                      </a:r>
                      <a:endParaRPr lang="en-US" sz="16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a:effectLst/>
                        </a:rPr>
                        <a:t>Meets</a:t>
                      </a:r>
                      <a:endParaRPr lang="en-US" sz="16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a:effectLst/>
                        </a:rPr>
                        <a:t>Does not meet</a:t>
                      </a:r>
                      <a:endParaRPr lang="en-US" sz="16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600">
                          <a:effectLst/>
                        </a:rPr>
                        <a:t># courses evaluated</a:t>
                      </a:r>
                      <a:endParaRPr lang="en-US" sz="16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a:effectLst/>
                        </a:rPr>
                        <a:t># Participants</a:t>
                      </a:r>
                      <a:endParaRPr lang="en-US" sz="1600">
                        <a:effectLst/>
                        <a:latin typeface="Calibri"/>
                        <a:ea typeface="Calibri"/>
                        <a:cs typeface="Times New Roman"/>
                      </a:endParaRPr>
                    </a:p>
                  </a:txBody>
                  <a:tcPr marL="68580" marR="68580" marT="0" marB="0" anchor="b"/>
                </a:tc>
              </a:tr>
              <a:tr h="274320">
                <a:tc>
                  <a:txBody>
                    <a:bodyPr/>
                    <a:lstStyle/>
                    <a:p>
                      <a:pPr marL="0" marR="0" algn="l">
                        <a:lnSpc>
                          <a:spcPct val="115000"/>
                        </a:lnSpc>
                        <a:spcBef>
                          <a:spcPts val="0"/>
                        </a:spcBef>
                        <a:spcAft>
                          <a:spcPts val="0"/>
                        </a:spcAft>
                      </a:pPr>
                      <a:r>
                        <a:rPr lang="en-US" sz="1600" dirty="0">
                          <a:effectLst/>
                        </a:rPr>
                        <a:t>Overall</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56.8%</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34.0%</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9.2%</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14</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403</a:t>
                      </a:r>
                      <a:endParaRPr lang="en-US" sz="1600" dirty="0">
                        <a:effectLst/>
                        <a:latin typeface="Calibri"/>
                        <a:ea typeface="Calibri"/>
                        <a:cs typeface="Times New Roman"/>
                      </a:endParaRPr>
                    </a:p>
                  </a:txBody>
                  <a:tcPr marL="68580" marR="68580" marT="0" marB="0"/>
                </a:tc>
              </a:tr>
              <a:tr h="228600">
                <a:tc>
                  <a:txBody>
                    <a:bodyPr/>
                    <a:lstStyle/>
                    <a:p>
                      <a:pPr marL="0" marR="0" algn="l">
                        <a:lnSpc>
                          <a:spcPct val="115000"/>
                        </a:lnSpc>
                        <a:spcBef>
                          <a:spcPts val="0"/>
                        </a:spcBef>
                        <a:spcAft>
                          <a:spcPts val="0"/>
                        </a:spcAft>
                      </a:pPr>
                      <a:r>
                        <a:rPr lang="en-US" sz="1600" dirty="0">
                          <a:effectLst/>
                        </a:rPr>
                        <a:t>A: </a:t>
                      </a:r>
                      <a:r>
                        <a:rPr lang="en-US" sz="1600" dirty="0" smtClean="0">
                          <a:effectLst/>
                        </a:rPr>
                        <a:t>Natural </a:t>
                      </a:r>
                      <a:r>
                        <a:rPr lang="en-US" sz="1600" dirty="0" err="1">
                          <a:effectLst/>
                        </a:rPr>
                        <a:t>Sci</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64.6%</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31.5%</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3.9%</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4</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127</a:t>
                      </a:r>
                      <a:endParaRPr lang="en-US" sz="1600" dirty="0">
                        <a:effectLst/>
                        <a:latin typeface="Calibri"/>
                        <a:ea typeface="Calibri"/>
                        <a:cs typeface="Times New Roman"/>
                      </a:endParaRPr>
                    </a:p>
                  </a:txBody>
                  <a:tcPr marL="68580" marR="68580" marT="0" marB="0"/>
                </a:tc>
              </a:tr>
              <a:tr h="239395">
                <a:tc>
                  <a:txBody>
                    <a:bodyPr/>
                    <a:lstStyle/>
                    <a:p>
                      <a:pPr marL="0" marR="0" algn="l">
                        <a:lnSpc>
                          <a:spcPct val="115000"/>
                        </a:lnSpc>
                        <a:spcBef>
                          <a:spcPts val="0"/>
                        </a:spcBef>
                        <a:spcAft>
                          <a:spcPts val="0"/>
                        </a:spcAft>
                      </a:pPr>
                      <a:r>
                        <a:rPr lang="en-US" sz="1600" dirty="0">
                          <a:effectLst/>
                        </a:rPr>
                        <a:t>B: </a:t>
                      </a:r>
                      <a:r>
                        <a:rPr lang="en-US" sz="1600" dirty="0" smtClean="0">
                          <a:effectLst/>
                        </a:rPr>
                        <a:t>Social </a:t>
                      </a:r>
                      <a:r>
                        <a:rPr lang="en-US" sz="1600" dirty="0" err="1">
                          <a:effectLst/>
                        </a:rPr>
                        <a:t>Sci</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58.6%</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30.4%</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11.0%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6</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201</a:t>
                      </a:r>
                      <a:endParaRPr lang="en-US" sz="1600" dirty="0">
                        <a:effectLst/>
                        <a:latin typeface="Calibri"/>
                        <a:ea typeface="Calibri"/>
                        <a:cs typeface="Times New Roman"/>
                      </a:endParaRPr>
                    </a:p>
                  </a:txBody>
                  <a:tcPr marL="68580" marR="68580" marT="0" marB="0"/>
                </a:tc>
              </a:tr>
              <a:tr h="222250">
                <a:tc>
                  <a:txBody>
                    <a:bodyPr/>
                    <a:lstStyle/>
                    <a:p>
                      <a:pPr marL="0" marR="0" algn="l">
                        <a:lnSpc>
                          <a:spcPct val="115000"/>
                        </a:lnSpc>
                        <a:spcBef>
                          <a:spcPts val="0"/>
                        </a:spcBef>
                        <a:spcAft>
                          <a:spcPts val="0"/>
                        </a:spcAft>
                      </a:pPr>
                      <a:r>
                        <a:rPr lang="en-US" sz="1600" dirty="0">
                          <a:effectLst/>
                        </a:rPr>
                        <a:t>C: Human</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35.4%</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49.2%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15.4%</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3</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65</a:t>
                      </a:r>
                      <a:endParaRPr lang="en-US" sz="1600" dirty="0">
                        <a:effectLst/>
                        <a:latin typeface="Calibri"/>
                        <a:ea typeface="Calibri"/>
                        <a:cs typeface="Times New Roman"/>
                      </a:endParaRPr>
                    </a:p>
                  </a:txBody>
                  <a:tcPr marL="68580" marR="68580" marT="0" marB="0"/>
                </a:tc>
              </a:tr>
              <a:tr h="190500">
                <a:tc>
                  <a:txBody>
                    <a:bodyPr/>
                    <a:lstStyle/>
                    <a:p>
                      <a:pPr marL="0" marR="0" algn="l">
                        <a:lnSpc>
                          <a:spcPct val="115000"/>
                        </a:lnSpc>
                        <a:spcBef>
                          <a:spcPts val="0"/>
                        </a:spcBef>
                        <a:spcAft>
                          <a:spcPts val="0"/>
                        </a:spcAft>
                      </a:pPr>
                      <a:r>
                        <a:rPr lang="en-US" sz="1600" dirty="0">
                          <a:effectLst/>
                        </a:rPr>
                        <a:t>D: Lang &amp; Rat</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60.0%</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40.0%</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0.0%</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1</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10</a:t>
                      </a:r>
                      <a:endParaRPr lang="en-US" sz="1600" dirty="0">
                        <a:effectLst/>
                        <a:latin typeface="Calibri"/>
                        <a:ea typeface="Calibri"/>
                        <a:cs typeface="Times New Roman"/>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83414931"/>
              </p:ext>
            </p:extLst>
          </p:nvPr>
        </p:nvGraphicFramePr>
        <p:xfrm>
          <a:off x="1219200" y="4800600"/>
          <a:ext cx="6477001" cy="1968246"/>
        </p:xfrm>
        <a:graphic>
          <a:graphicData uri="http://schemas.openxmlformats.org/drawingml/2006/table">
            <a:tbl>
              <a:tblPr firstRow="1" firstCol="1" bandRow="1">
                <a:tableStyleId>{5C22544A-7EE6-4342-B048-85BDC9FD1C3A}</a:tableStyleId>
              </a:tblPr>
              <a:tblGrid>
                <a:gridCol w="1981200"/>
                <a:gridCol w="1066800"/>
                <a:gridCol w="990600"/>
                <a:gridCol w="1219200"/>
                <a:gridCol w="1219201"/>
              </a:tblGrid>
              <a:tr h="190500">
                <a:tc>
                  <a:txBody>
                    <a:bodyPr/>
                    <a:lstStyle/>
                    <a:p>
                      <a:pPr marL="0" marR="0" algn="l">
                        <a:lnSpc>
                          <a:spcPct val="115000"/>
                        </a:lnSpc>
                        <a:spcBef>
                          <a:spcPts val="0"/>
                        </a:spcBef>
                        <a:spcAft>
                          <a:spcPts val="0"/>
                        </a:spcAft>
                      </a:pPr>
                      <a:r>
                        <a:rPr lang="en-US" sz="1600" dirty="0">
                          <a:effectLst/>
                        </a:rPr>
                        <a:t>GE Area</a:t>
                      </a:r>
                      <a:endParaRPr lang="en-US" sz="16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600" dirty="0">
                          <a:effectLst/>
                        </a:rPr>
                        <a:t>Exceeds</a:t>
                      </a:r>
                      <a:endParaRPr lang="en-US" sz="16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600" dirty="0">
                          <a:effectLst/>
                        </a:rPr>
                        <a:t>Meets</a:t>
                      </a:r>
                      <a:endParaRPr lang="en-US" sz="16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600">
                          <a:effectLst/>
                        </a:rPr>
                        <a:t>Does not meet</a:t>
                      </a:r>
                      <a:endParaRPr lang="en-US" sz="16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600">
                          <a:effectLst/>
                        </a:rPr>
                        <a:t># courses evaluated</a:t>
                      </a:r>
                      <a:endParaRPr lang="en-US" sz="1600">
                        <a:effectLst/>
                        <a:latin typeface="Calibri"/>
                        <a:ea typeface="Calibri"/>
                        <a:cs typeface="Times New Roman"/>
                      </a:endParaRPr>
                    </a:p>
                  </a:txBody>
                  <a:tcPr marL="68580" marR="68580" marT="0" marB="0" anchor="b"/>
                </a:tc>
              </a:tr>
              <a:tr h="274320">
                <a:tc>
                  <a:txBody>
                    <a:bodyPr/>
                    <a:lstStyle/>
                    <a:p>
                      <a:pPr marL="0" marR="0" algn="l">
                        <a:lnSpc>
                          <a:spcPct val="115000"/>
                        </a:lnSpc>
                        <a:spcBef>
                          <a:spcPts val="0"/>
                        </a:spcBef>
                        <a:spcAft>
                          <a:spcPts val="0"/>
                        </a:spcAft>
                      </a:pPr>
                      <a:r>
                        <a:rPr lang="en-US" sz="1600" dirty="0">
                          <a:effectLst/>
                        </a:rPr>
                        <a:t>Overall</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38.21%</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42.69%</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19.10%</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21</a:t>
                      </a:r>
                      <a:endParaRPr lang="en-US" sz="1600">
                        <a:effectLst/>
                        <a:latin typeface="Calibri"/>
                        <a:ea typeface="Calibri"/>
                        <a:cs typeface="Times New Roman"/>
                      </a:endParaRPr>
                    </a:p>
                  </a:txBody>
                  <a:tcPr marL="68580" marR="68580" marT="0" marB="0"/>
                </a:tc>
              </a:tr>
              <a:tr h="285750">
                <a:tc>
                  <a:txBody>
                    <a:bodyPr/>
                    <a:lstStyle/>
                    <a:p>
                      <a:pPr marL="0" marR="0" algn="l">
                        <a:lnSpc>
                          <a:spcPct val="115000"/>
                        </a:lnSpc>
                        <a:spcBef>
                          <a:spcPts val="0"/>
                        </a:spcBef>
                        <a:spcAft>
                          <a:spcPts val="0"/>
                        </a:spcAft>
                      </a:pPr>
                      <a:r>
                        <a:rPr lang="en-US" sz="1600" dirty="0">
                          <a:effectLst/>
                        </a:rPr>
                        <a:t>A: </a:t>
                      </a:r>
                      <a:r>
                        <a:rPr lang="en-US" sz="1600" dirty="0" smtClean="0">
                          <a:effectLst/>
                        </a:rPr>
                        <a:t>Natural </a:t>
                      </a:r>
                      <a:r>
                        <a:rPr lang="en-US" sz="1600" dirty="0" err="1">
                          <a:effectLst/>
                        </a:rPr>
                        <a:t>Sci</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44.73%</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43.46%</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11.81%</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 </a:t>
                      </a:r>
                      <a:endParaRPr lang="en-US" sz="1600">
                        <a:effectLst/>
                        <a:latin typeface="Calibri"/>
                        <a:ea typeface="Calibri"/>
                        <a:cs typeface="Times New Roman"/>
                      </a:endParaRPr>
                    </a:p>
                  </a:txBody>
                  <a:tcPr marL="68580" marR="68580" marT="0" marB="0"/>
                </a:tc>
              </a:tr>
              <a:tr h="239395">
                <a:tc>
                  <a:txBody>
                    <a:bodyPr/>
                    <a:lstStyle/>
                    <a:p>
                      <a:pPr marL="0" marR="0" algn="l">
                        <a:lnSpc>
                          <a:spcPct val="115000"/>
                        </a:lnSpc>
                        <a:spcBef>
                          <a:spcPts val="0"/>
                        </a:spcBef>
                        <a:spcAft>
                          <a:spcPts val="0"/>
                        </a:spcAft>
                      </a:pPr>
                      <a:r>
                        <a:rPr lang="en-US" sz="1600" dirty="0">
                          <a:effectLst/>
                        </a:rPr>
                        <a:t>B: </a:t>
                      </a:r>
                      <a:r>
                        <a:rPr lang="en-US" sz="1600" dirty="0" smtClean="0">
                          <a:effectLst/>
                        </a:rPr>
                        <a:t>Social </a:t>
                      </a:r>
                      <a:r>
                        <a:rPr lang="en-US" sz="1600" dirty="0" err="1">
                          <a:effectLst/>
                        </a:rPr>
                        <a:t>Sci</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30.59%</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41.67%</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27.65%</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7</a:t>
                      </a:r>
                      <a:endParaRPr lang="en-US" sz="1600">
                        <a:effectLst/>
                        <a:latin typeface="Calibri"/>
                        <a:ea typeface="Calibri"/>
                        <a:cs typeface="Times New Roman"/>
                      </a:endParaRPr>
                    </a:p>
                  </a:txBody>
                  <a:tcPr marL="68580" marR="68580" marT="0" marB="0"/>
                </a:tc>
              </a:tr>
              <a:tr h="222250">
                <a:tc>
                  <a:txBody>
                    <a:bodyPr/>
                    <a:lstStyle/>
                    <a:p>
                      <a:pPr marL="0" marR="0" algn="l">
                        <a:lnSpc>
                          <a:spcPct val="115000"/>
                        </a:lnSpc>
                        <a:spcBef>
                          <a:spcPts val="0"/>
                        </a:spcBef>
                        <a:spcAft>
                          <a:spcPts val="0"/>
                        </a:spcAft>
                      </a:pPr>
                      <a:r>
                        <a:rPr lang="en-US" sz="1600" dirty="0">
                          <a:effectLst/>
                        </a:rPr>
                        <a:t>C: Human</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36.67%</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52.22%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11.11%</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5</a:t>
                      </a:r>
                      <a:endParaRPr lang="en-US" sz="1600" dirty="0">
                        <a:effectLst/>
                        <a:latin typeface="Calibri"/>
                        <a:ea typeface="Calibri"/>
                        <a:cs typeface="Times New Roman"/>
                      </a:endParaRPr>
                    </a:p>
                  </a:txBody>
                  <a:tcPr marL="68580" marR="68580" marT="0" marB="0"/>
                </a:tc>
              </a:tr>
              <a:tr h="190500">
                <a:tc>
                  <a:txBody>
                    <a:bodyPr/>
                    <a:lstStyle/>
                    <a:p>
                      <a:pPr marL="0" marR="0" algn="l">
                        <a:lnSpc>
                          <a:spcPct val="115000"/>
                        </a:lnSpc>
                        <a:spcBef>
                          <a:spcPts val="0"/>
                        </a:spcBef>
                        <a:spcAft>
                          <a:spcPts val="0"/>
                        </a:spcAft>
                      </a:pPr>
                      <a:r>
                        <a:rPr lang="en-US" sz="1600" dirty="0">
                          <a:effectLst/>
                        </a:rPr>
                        <a:t>D: Lang &amp; Rat</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36.90%</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32.14%</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30.95%</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4</a:t>
                      </a:r>
                      <a:endParaRPr lang="en-US" sz="1600" dirty="0">
                        <a:effectLst/>
                        <a:latin typeface="Calibri"/>
                        <a:ea typeface="Calibri"/>
                        <a:cs typeface="Times New Roman"/>
                      </a:endParaRPr>
                    </a:p>
                  </a:txBody>
                  <a:tcPr marL="68580" marR="68580" marT="0" marB="0"/>
                </a:tc>
              </a:tr>
            </a:tbl>
          </a:graphicData>
        </a:graphic>
      </p:graphicFrame>
      <p:sp>
        <p:nvSpPr>
          <p:cNvPr id="6" name="TextBox 5"/>
          <p:cNvSpPr txBox="1"/>
          <p:nvPr/>
        </p:nvSpPr>
        <p:spPr>
          <a:xfrm rot="16200000">
            <a:off x="57021" y="3200400"/>
            <a:ext cx="1603324" cy="369332"/>
          </a:xfrm>
          <a:prstGeom prst="rect">
            <a:avLst/>
          </a:prstGeom>
          <a:noFill/>
        </p:spPr>
        <p:txBody>
          <a:bodyPr wrap="none" rtlCol="0">
            <a:spAutoFit/>
          </a:bodyPr>
          <a:lstStyle/>
          <a:p>
            <a:r>
              <a:rPr lang="en-US" b="1" dirty="0" smtClean="0"/>
              <a:t>Spring 2013</a:t>
            </a:r>
            <a:endParaRPr lang="en-US" b="1" dirty="0"/>
          </a:p>
        </p:txBody>
      </p:sp>
      <p:sp>
        <p:nvSpPr>
          <p:cNvPr id="7" name="TextBox 6"/>
          <p:cNvSpPr txBox="1"/>
          <p:nvPr/>
        </p:nvSpPr>
        <p:spPr>
          <a:xfrm rot="16200000">
            <a:off x="227741" y="5704076"/>
            <a:ext cx="1261884" cy="369332"/>
          </a:xfrm>
          <a:prstGeom prst="rect">
            <a:avLst/>
          </a:prstGeom>
          <a:noFill/>
        </p:spPr>
        <p:txBody>
          <a:bodyPr wrap="none" rtlCol="0">
            <a:spAutoFit/>
          </a:bodyPr>
          <a:lstStyle/>
          <a:p>
            <a:r>
              <a:rPr lang="en-US" b="1" dirty="0" smtClean="0"/>
              <a:t>Fall 2012</a:t>
            </a:r>
            <a:endParaRPr lang="en-US" b="1" dirty="0"/>
          </a:p>
        </p:txBody>
      </p:sp>
    </p:spTree>
    <p:extLst>
      <p:ext uri="{BB962C8B-B14F-4D97-AF65-F5344CB8AC3E}">
        <p14:creationId xmlns:p14="http://schemas.microsoft.com/office/powerpoint/2010/main" val="36688396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1436</TotalTime>
  <Words>1427</Words>
  <Application>Microsoft Office PowerPoint</Application>
  <PresentationFormat>On-screen Show (4:3)</PresentationFormat>
  <Paragraphs>488</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Urban</vt:lpstr>
      <vt:lpstr>Institutional Learning Outcomes: Assessing Academic and Career Technical Objectives</vt:lpstr>
      <vt:lpstr>ILO 1: Academic &amp; Career Technical Objectives</vt:lpstr>
      <vt:lpstr>ILO 2:Personal and Professional Development  </vt:lpstr>
      <vt:lpstr>ILO 3: Community and Global Responsibility  </vt:lpstr>
      <vt:lpstr>ILO 1: Academic &amp; Career Technical Objectives</vt:lpstr>
      <vt:lpstr>Program Assessment Data</vt:lpstr>
      <vt:lpstr>Course Assessment Data</vt:lpstr>
      <vt:lpstr>ILO 1: Academic &amp; Career Technical Objectives</vt:lpstr>
      <vt:lpstr>General Education Assessment</vt:lpstr>
      <vt:lpstr>General Education Assessment</vt:lpstr>
      <vt:lpstr>General Education Assessment</vt:lpstr>
      <vt:lpstr>ILO 1: Academic &amp; Career Technical Objectives</vt:lpstr>
      <vt:lpstr>Degree/Certificate Completions</vt:lpstr>
      <vt:lpstr>Degree/Certificate Completions</vt:lpstr>
      <vt:lpstr>Degree/Certificate Completions</vt:lpstr>
      <vt:lpstr>Completions (2008-09 to 2012-13)</vt:lpstr>
      <vt:lpstr>Degree/Certificate Completions</vt:lpstr>
      <vt:lpstr>Transfer-out rate</vt:lpstr>
      <vt:lpstr>2012-2013 CSU Transfers</vt:lpstr>
      <vt:lpstr>Transfers to HSU</vt:lpstr>
      <vt:lpstr>PowerPoint Presentation</vt:lpstr>
      <vt:lpstr>Conclusion</vt:lpstr>
      <vt:lpstr>Conclusion</vt:lpstr>
      <vt:lpstr>What next?  </vt:lpstr>
    </vt:vector>
  </TitlesOfParts>
  <Company>Redwoods Community College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Institutional Learning Outcomes: Assessing Academic and Career Technical Objectives</dc:title>
  <dc:creator>Windows User</dc:creator>
  <cp:lastModifiedBy>Windows User</cp:lastModifiedBy>
  <cp:revision>17</cp:revision>
  <dcterms:created xsi:type="dcterms:W3CDTF">2014-08-19T22:25:56Z</dcterms:created>
  <dcterms:modified xsi:type="dcterms:W3CDTF">2014-08-22T16:25:09Z</dcterms:modified>
</cp:coreProperties>
</file>