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314" r:id="rId3"/>
    <p:sldId id="325" r:id="rId4"/>
    <p:sldId id="307" r:id="rId5"/>
    <p:sldId id="308" r:id="rId6"/>
    <p:sldId id="270" r:id="rId7"/>
    <p:sldId id="312" r:id="rId8"/>
    <p:sldId id="305" r:id="rId9"/>
    <p:sldId id="304" r:id="rId10"/>
    <p:sldId id="322" r:id="rId11"/>
    <p:sldId id="323" r:id="rId12"/>
    <p:sldId id="315" r:id="rId13"/>
  </p:sldIdLst>
  <p:sldSz cx="9144000" cy="6858000" type="screen4x3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66"/>
    <a:srgbClr val="0073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1783" autoAdjust="0"/>
  </p:normalViewPr>
  <p:slideViewPr>
    <p:cSldViewPr snapToGrid="0">
      <p:cViewPr>
        <p:scale>
          <a:sx n="60" d="100"/>
          <a:sy n="60" d="100"/>
        </p:scale>
        <p:origin x="-1224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3A3C36A5-3335-4921-99DD-FC2892CD9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05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B99082A0-A275-49ED-8F18-63D2658AD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16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1ACC9-5DCB-47A3-B95C-5757341628A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F210A-0B15-48E2-A588-C1E5A8B1A3F7}" type="slidenum">
              <a:rPr lang="en-US" smtClean="0">
                <a:latin typeface="Times"/>
              </a:rPr>
              <a:pPr/>
              <a:t>3</a:t>
            </a:fld>
            <a:endParaRPr lang="en-US" smtClean="0">
              <a:latin typeface="Times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0563"/>
            <a:ext cx="4611688" cy="3459162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379913"/>
            <a:ext cx="5546725" cy="4149725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A4408D-1389-44A6-AC56-88CCA007D16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0563"/>
            <a:ext cx="4611688" cy="3459162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97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2E4C4D-DCC0-435D-9CAE-F93995431BE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0563"/>
            <a:ext cx="4611688" cy="3459162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97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B93D2E-37A0-4411-81A2-BA3B0E48499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0563"/>
            <a:ext cx="4611688" cy="3459162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97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DD5EF4-C4CE-45B6-9B2F-A03477034C3A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C07E33-5566-41F0-AAA3-8641987137B0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800600"/>
            <a:ext cx="5867400" cy="533400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5334000"/>
            <a:ext cx="5867400" cy="304800"/>
          </a:xfrm>
        </p:spPr>
        <p:txBody>
          <a:bodyPr/>
          <a:lstStyle>
            <a:lvl1pPr marL="0" indent="0" algn="ctr">
              <a:defRPr sz="1600" i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fld id="{4D263999-2A35-4BA9-9CEE-7E384D2F7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609600"/>
            <a:ext cx="21145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61912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736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736C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736C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736C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736C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00736C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00736C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00736C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00736C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736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 i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 i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 i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 i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lpas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pass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lpass.org/SampleReport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Meeting the Challenge: </a:t>
            </a:r>
            <a:br>
              <a:rPr lang="en-US" dirty="0" smtClean="0"/>
            </a:br>
            <a:r>
              <a:rPr lang="en-US" dirty="0" smtClean="0"/>
              <a:t>The Cal-PASS </a:t>
            </a:r>
            <a:r>
              <a:rPr lang="en-US" dirty="0" smtClean="0"/>
              <a:t>Initiative</a:t>
            </a:r>
            <a:br>
              <a:rPr lang="en-US" dirty="0" smtClean="0"/>
            </a:br>
            <a:r>
              <a:rPr lang="en-US" dirty="0" smtClean="0"/>
              <a:t>College of the Redwoods</a:t>
            </a:r>
            <a:br>
              <a:rPr lang="en-US" dirty="0" smtClean="0"/>
            </a:br>
            <a:r>
              <a:rPr lang="en-US" dirty="0" smtClean="0"/>
              <a:t>May 3</a:t>
            </a:r>
            <a:r>
              <a:rPr lang="en-US" baseline="30000" dirty="0" smtClean="0"/>
              <a:t>rd</a:t>
            </a:r>
            <a:r>
              <a:rPr lang="en-US" dirty="0" smtClean="0"/>
              <a:t>, 2012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5961993"/>
            <a:ext cx="5867400" cy="30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California Partnership for Achieving Student Success</a:t>
            </a:r>
          </a:p>
          <a:p>
            <a:pPr eaLnBrk="1" hangingPunct="1">
              <a:buFontTx/>
              <a:buNone/>
            </a:pPr>
            <a:r>
              <a:rPr lang="en-US" dirty="0" smtClean="0"/>
              <a:t>www.calpass.org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6521450"/>
            <a:ext cx="2544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chemeClr val="bg1"/>
                </a:solidFill>
                <a:latin typeface="Trebuchet MS" pitchFamily="34" charset="0"/>
              </a:rPr>
              <a:t>“Success at Every Level”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/>
          <a:lstStyle/>
          <a:p>
            <a:pPr algn="ctr" eaLnBrk="1" hangingPunct="1"/>
            <a:r>
              <a:rPr lang="en-US" sz="2800" b="1" smtClean="0">
                <a:solidFill>
                  <a:schemeClr val="tx1"/>
                </a:solidFill>
              </a:rPr>
              <a:t>Relation between last math passed at Alpha High School and 1st math attempted at Beta College</a:t>
            </a:r>
          </a:p>
        </p:txBody>
      </p:sp>
      <p:graphicFrame>
        <p:nvGraphicFramePr>
          <p:cNvPr id="1026" name="Object 10"/>
          <p:cNvGraphicFramePr>
            <a:graphicFrameLocks noGrp="1" noChangeAspect="1"/>
          </p:cNvGraphicFramePr>
          <p:nvPr>
            <p:ph idx="4294967295"/>
          </p:nvPr>
        </p:nvGraphicFramePr>
        <p:xfrm>
          <a:off x="304800" y="1143000"/>
          <a:ext cx="84582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4" imgW="8458200" imgH="5486400" progId="MSGraph.Chart.8">
                  <p:embed followColorScheme="full"/>
                </p:oleObj>
              </mc:Choice>
              <mc:Fallback>
                <p:oleObj name="Chart" r:id="rId4" imgW="8458200" imgH="5486400" progId="MSGraph.Chart.8">
                  <p:embed followColorScheme="full"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43000"/>
                        <a:ext cx="8458200" cy="548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281" name="Group 161"/>
          <p:cNvGraphicFramePr>
            <a:graphicFrameLocks noGrp="1"/>
          </p:cNvGraphicFramePr>
          <p:nvPr/>
        </p:nvGraphicFramePr>
        <p:xfrm>
          <a:off x="457200" y="1676400"/>
          <a:ext cx="8229600" cy="4729164"/>
        </p:xfrm>
        <a:graphic>
          <a:graphicData uri="http://schemas.openxmlformats.org/drawingml/2006/table">
            <a:tbl>
              <a:tblPr/>
              <a:tblGrid>
                <a:gridCol w="692150"/>
                <a:gridCol w="831850"/>
                <a:gridCol w="685800"/>
                <a:gridCol w="685800"/>
                <a:gridCol w="685800"/>
                <a:gridCol w="5334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math class attempted in community college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Basic Math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Pre-Alg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Beg Alg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Geo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Int Alg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Stats+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Pre-Calc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Calc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 HS math with grade of C or better</a:t>
                      </a:r>
                      <a:endParaRPr kumimoji="1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Basic Math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Pre-Alg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Beg Alg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1291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Geo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1758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Int Alg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5966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Stats+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238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Pre-Calc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2485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Calc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28%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21%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48%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2232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4824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2743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13054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49" name="Rectangle 146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pPr algn="ctr" eaLnBrk="1" hangingPunct="1"/>
            <a:r>
              <a:rPr lang="en-US" sz="2000" smtClean="0"/>
              <a:t>Relation between last math passed at Alpha High School and </a:t>
            </a:r>
            <a:br>
              <a:rPr lang="en-US" sz="2000" smtClean="0"/>
            </a:br>
            <a:r>
              <a:rPr lang="en-US" sz="2000" smtClean="0"/>
              <a:t>first math attempted at Beta College</a:t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21650" name="Text Box 147"/>
          <p:cNvSpPr txBox="1">
            <a:spLocks noChangeArrowheads="1"/>
          </p:cNvSpPr>
          <p:nvPr/>
        </p:nvSpPr>
        <p:spPr bwMode="auto">
          <a:xfrm>
            <a:off x="381000" y="812800"/>
            <a:ext cx="86868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</a:rPr>
              <a:t>Red</a:t>
            </a:r>
            <a:r>
              <a:rPr lang="en-US" sz="1800"/>
              <a:t> = attempted class in college lower than that already passed in high school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>
                <a:solidFill>
                  <a:srgbClr val="FF9900"/>
                </a:solidFill>
              </a:rPr>
              <a:t>Gold</a:t>
            </a:r>
            <a:r>
              <a:rPr lang="en-US" sz="1800"/>
              <a:t> = attempted class in college equal to that already passed in high school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>
                <a:solidFill>
                  <a:srgbClr val="00FF00"/>
                </a:solidFill>
              </a:rPr>
              <a:t>Green</a:t>
            </a:r>
            <a:r>
              <a:rPr lang="en-US" sz="1800"/>
              <a:t> = attempted class in college higher than that already passed in high school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193675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b="1" smtClean="0"/>
              <a:t>For more information………. </a:t>
            </a:r>
            <a:br>
              <a:rPr lang="en-US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</a:t>
            </a:r>
            <a:r>
              <a:rPr lang="en-US" sz="2800" b="1" smtClean="0">
                <a:hlinkClick r:id="rId2"/>
              </a:rPr>
              <a:t>www.calpass.org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endParaRPr lang="en-US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6325" y="919163"/>
            <a:ext cx="7418388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736C"/>
                </a:solidFill>
                <a:latin typeface="Trebuchet MS" pitchFamily="34" charset="0"/>
              </a:rPr>
              <a:t>Problem</a:t>
            </a:r>
            <a:r>
              <a:rPr lang="en-US" sz="2400" b="1" smtClean="0">
                <a:latin typeface="Arial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Arial" charset="0"/>
              </a:rPr>
              <a:t>	A lack of useful information, communication and collaboration between education segments hinders student success from kindergarten to college.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736C"/>
                </a:solidFill>
                <a:latin typeface="Trebuchet MS" pitchFamily="34" charset="0"/>
              </a:rPr>
              <a:t>Solution</a:t>
            </a:r>
            <a:r>
              <a:rPr lang="en-US" sz="2400" b="1" smtClean="0">
                <a:latin typeface="Arial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Arial" charset="0"/>
              </a:rPr>
              <a:t>	Cal-PASS provides the data and collaborative atmosphere that helps educators develop innovative solutions to provide seamless student transitions – increasing efficiency and advancing student success.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 smtClean="0"/>
              <a:t>What is Cal-PASS?</a:t>
            </a:r>
            <a:br>
              <a:rPr lang="en-US" sz="3600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05800" cy="3886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«"/>
            </a:pPr>
            <a:r>
              <a:rPr lang="en-US" sz="1600" dirty="0" smtClean="0"/>
              <a:t>Started San Diego, California and now statewide</a:t>
            </a:r>
          </a:p>
          <a:p>
            <a:pPr eaLnBrk="1" hangingPunct="1">
              <a:buFontTx/>
              <a:buNone/>
            </a:pPr>
            <a:endParaRPr lang="en-US" sz="1600" dirty="0" smtClean="0"/>
          </a:p>
          <a:p>
            <a:pPr eaLnBrk="1" hangingPunct="1">
              <a:buFont typeface="Wingdings" pitchFamily="2" charset="2"/>
              <a:buChar char="«"/>
            </a:pPr>
            <a:r>
              <a:rPr lang="en-US" sz="1600" dirty="0" smtClean="0"/>
              <a:t>Facilitate collaboration among primary, secondary and post-secondary institutions on a regional basis</a:t>
            </a:r>
          </a:p>
          <a:p>
            <a:pPr lvl="1" eaLnBrk="1" hangingPunct="1">
              <a:buFont typeface="Wingdings" pitchFamily="2" charset="2"/>
              <a:buChar char="«"/>
            </a:pPr>
            <a:r>
              <a:rPr lang="en-US" sz="1400" dirty="0" smtClean="0"/>
              <a:t>Over 9,00 schools, colleges and universities are members</a:t>
            </a:r>
            <a:endParaRPr lang="en-US" sz="2000" dirty="0" smtClean="0"/>
          </a:p>
          <a:p>
            <a:pPr eaLnBrk="1" hangingPunct="1">
              <a:buFont typeface="Wingdings" pitchFamily="2" charset="2"/>
              <a:buChar char="«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«"/>
            </a:pPr>
            <a:r>
              <a:rPr lang="en-US" sz="1600" dirty="0" smtClean="0"/>
              <a:t>Collect actionable data and report on student transition and success without compromising privacy</a:t>
            </a:r>
          </a:p>
          <a:p>
            <a:pPr lvl="1" eaLnBrk="1" hangingPunct="1">
              <a:buFont typeface="Wingdings" pitchFamily="2" charset="2"/>
              <a:buChar char="«"/>
            </a:pPr>
            <a:r>
              <a:rPr lang="en-US" sz="1400" dirty="0" smtClean="0"/>
              <a:t>Over 460 million records to date. Over 250 reports over the last three years</a:t>
            </a:r>
            <a:endParaRPr lang="en-US" sz="2000" dirty="0" smtClean="0"/>
          </a:p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«"/>
            </a:pPr>
            <a:r>
              <a:rPr lang="en-US" sz="1600" dirty="0" smtClean="0"/>
              <a:t>Engages educational leaders and faculty across segments in instructional conversations using Cal-PASS and other data – The PLC model</a:t>
            </a:r>
          </a:p>
          <a:p>
            <a:pPr lvl="1" eaLnBrk="1" hangingPunct="1">
              <a:buFont typeface="Wingdings" pitchFamily="2" charset="2"/>
              <a:buChar char="«"/>
            </a:pPr>
            <a:r>
              <a:rPr lang="en-US" sz="1400" dirty="0" smtClean="0"/>
              <a:t>Over 1,000 teachers and faculty members meeting once a month in English, EL, math, science, counseling and career tech </a:t>
            </a:r>
            <a:r>
              <a:rPr lang="en-US" sz="1400" dirty="0" err="1" smtClean="0"/>
              <a:t>ed</a:t>
            </a:r>
            <a:r>
              <a:rPr lang="en-US" sz="1400" dirty="0" smtClean="0"/>
              <a:t> in 47 PLCs.</a:t>
            </a:r>
            <a:endParaRPr lang="en-US" sz="2000" dirty="0" smtClean="0"/>
          </a:p>
          <a:p>
            <a:pPr lvl="1" eaLnBrk="1" hangingPunct="1">
              <a:buFont typeface="Wingdings" pitchFamily="2" charset="2"/>
              <a:buChar char="«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«"/>
            </a:pPr>
            <a:r>
              <a:rPr lang="en-US" sz="1600" dirty="0" smtClean="0"/>
              <a:t>Implements and evaluates educational innovations throughout the state and works to bring to scale those innovations that demonstrate success</a:t>
            </a:r>
          </a:p>
          <a:p>
            <a:pPr lvl="1" eaLnBrk="1" hangingPunct="1">
              <a:buFont typeface="Wingdings" pitchFamily="2" charset="2"/>
              <a:buChar char="«"/>
            </a:pPr>
            <a:r>
              <a:rPr lang="en-US" sz="1400" dirty="0" smtClean="0"/>
              <a:t>Funded </a:t>
            </a:r>
            <a:r>
              <a:rPr lang="en-US" sz="1400" smtClean="0"/>
              <a:t>over 40 </a:t>
            </a:r>
            <a:r>
              <a:rPr lang="en-US" sz="1400" dirty="0" smtClean="0"/>
              <a:t>innovations across the state</a:t>
            </a:r>
          </a:p>
          <a:p>
            <a:pPr lvl="1" eaLnBrk="1" hangingPunct="1">
              <a:buFont typeface="Wingdings" pitchFamily="2" charset="2"/>
              <a:buChar char="«"/>
            </a:pPr>
            <a:r>
              <a:rPr lang="en-US" sz="1400" dirty="0" smtClean="0"/>
              <a:t>Improving practice examples</a:t>
            </a:r>
          </a:p>
          <a:p>
            <a:pPr eaLnBrk="1" hangingPunct="1">
              <a:buFontTx/>
              <a:buNone/>
            </a:pPr>
            <a:endParaRPr lang="en-US" sz="28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9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05800" cy="685800"/>
          </a:xfrm>
        </p:spPr>
        <p:txBody>
          <a:bodyPr/>
          <a:lstStyle/>
          <a:p>
            <a:pPr eaLnBrk="1" hangingPunct="1"/>
            <a:r>
              <a:rPr lang="en-US" sz="2800" b="1" smtClean="0"/>
              <a:t>What Kinds of Data are Collected?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241425" y="4060825"/>
            <a:ext cx="871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" pitchFamily="18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555625" y="1362075"/>
            <a:ext cx="8159750" cy="264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66"/>
                </a:solidFill>
              </a:rPr>
              <a:t>Student file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66"/>
                </a:solidFill>
              </a:rPr>
              <a:t>Encrypted identifiers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66"/>
                </a:solidFill>
              </a:rPr>
              <a:t>Demographics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66"/>
                </a:solidFill>
              </a:rPr>
              <a:t>Course file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66"/>
                </a:solidFill>
              </a:rPr>
              <a:t>Course outcome data (units, grades, etc)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66"/>
                </a:solidFill>
              </a:rPr>
              <a:t>Award file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66"/>
                </a:solidFill>
              </a:rPr>
              <a:t>Degrees, diplomas, certificates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66"/>
                </a:solidFill>
              </a:rPr>
              <a:t>Assessment files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66"/>
                </a:solidFill>
              </a:rPr>
              <a:t>CAHSEE and STAR (K-12 only)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66"/>
                </a:solidFill>
              </a:rPr>
              <a:t>Custom file (locally defined)</a:t>
            </a:r>
          </a:p>
        </p:txBody>
      </p:sp>
      <p:sp>
        <p:nvSpPr>
          <p:cNvPr id="8197" name="Text Box 18"/>
          <p:cNvSpPr txBox="1">
            <a:spLocks noChangeArrowheads="1"/>
          </p:cNvSpPr>
          <p:nvPr/>
        </p:nvSpPr>
        <p:spPr bwMode="auto">
          <a:xfrm>
            <a:off x="0" y="6521450"/>
            <a:ext cx="2544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chemeClr val="bg1"/>
                </a:solidFill>
                <a:latin typeface="Trebuchet MS" pitchFamily="34" charset="0"/>
              </a:rPr>
              <a:t>“Success at Every Level”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527050"/>
            <a:ext cx="7772400" cy="922338"/>
          </a:xfrm>
        </p:spPr>
        <p:txBody>
          <a:bodyPr/>
          <a:lstStyle/>
          <a:p>
            <a:pPr algn="ctr" eaLnBrk="1" hangingPunct="1"/>
            <a:r>
              <a:rPr lang="en-US" sz="3600" b="1" smtClean="0"/>
              <a:t>Data Security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457200" y="1219200"/>
            <a:ext cx="24257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solidFill>
                  <a:srgbClr val="336600"/>
                </a:solidFill>
                <a:latin typeface="Times New Roman" pitchFamily="18" charset="0"/>
              </a:rPr>
              <a:t>FERPA compliant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457200" y="1760538"/>
            <a:ext cx="69564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solidFill>
                  <a:srgbClr val="336600"/>
                </a:solidFill>
                <a:latin typeface="Times New Roman" pitchFamily="18" charset="0"/>
              </a:rPr>
              <a:t>Data are anonymous – personal identifier information is removed or encrypted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457200" y="2667000"/>
            <a:ext cx="844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336600"/>
                </a:solidFill>
                <a:latin typeface="Times New Roman" pitchFamily="18" charset="0"/>
              </a:rPr>
              <a:t>Locally run program encrypts and validates data prior to transmission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4191000" y="3308350"/>
            <a:ext cx="4495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336600"/>
                </a:solidFill>
                <a:latin typeface="Times New Roman" pitchFamily="18" charset="0"/>
              </a:rPr>
              <a:t>Servers in secure, Level IV  data center with firewall and controlled access</a:t>
            </a:r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4191000" y="4575175"/>
            <a:ext cx="457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solidFill>
                  <a:srgbClr val="336600"/>
                </a:solidFill>
                <a:latin typeface="Times New Roman" pitchFamily="18" charset="0"/>
              </a:rPr>
              <a:t>Security document available at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hlinkClick r:id="rId3"/>
              </a:rPr>
              <a:t>www.calpass.org</a:t>
            </a:r>
            <a:endParaRPr lang="en-US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0248" name="Picture 8" descr="chp_lock_bina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581400"/>
            <a:ext cx="381000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0" y="6521450"/>
            <a:ext cx="2544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chemeClr val="bg1"/>
                </a:solidFill>
                <a:latin typeface="Trebuchet MS" pitchFamily="34" charset="0"/>
              </a:rPr>
              <a:t>“Success at Every Level”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/>
      <p:bldP spid="116740" grpId="0"/>
      <p:bldP spid="116741" grpId="0"/>
      <p:bldP spid="116742" grpId="0"/>
      <p:bldP spid="1167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47713" y="333375"/>
            <a:ext cx="8153400" cy="1606550"/>
          </a:xfrm>
        </p:spPr>
        <p:txBody>
          <a:bodyPr/>
          <a:lstStyle/>
          <a:p>
            <a:pPr eaLnBrk="1" hangingPunct="1"/>
            <a:r>
              <a:rPr lang="en-US" sz="3600" b="1" smtClean="0"/>
              <a:t>Making Cal-PASS Work: </a:t>
            </a:r>
            <a:br>
              <a:rPr lang="en-US" sz="3600" b="1" smtClean="0"/>
            </a:br>
            <a:r>
              <a:rPr lang="en-US" sz="3600" b="1" smtClean="0"/>
              <a:t>Intersegmental Professional Learning Councils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2335213"/>
            <a:ext cx="3657600" cy="3124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Char char="«"/>
            </a:pPr>
            <a:r>
              <a:rPr lang="en-US" sz="2800" smtClean="0">
                <a:solidFill>
                  <a:srgbClr val="336600"/>
                </a:solidFill>
              </a:rPr>
              <a:t> English</a:t>
            </a:r>
          </a:p>
          <a:p>
            <a:pPr eaLnBrk="1" hangingPunct="1">
              <a:buFont typeface="Wingdings" pitchFamily="2" charset="2"/>
              <a:buChar char="«"/>
            </a:pPr>
            <a:r>
              <a:rPr lang="en-US" sz="2800" smtClean="0">
                <a:solidFill>
                  <a:srgbClr val="336600"/>
                </a:solidFill>
              </a:rPr>
              <a:t> Mathematics</a:t>
            </a:r>
          </a:p>
          <a:p>
            <a:pPr eaLnBrk="1" hangingPunct="1">
              <a:buFont typeface="Wingdings" pitchFamily="2" charset="2"/>
              <a:buChar char="«"/>
            </a:pPr>
            <a:r>
              <a:rPr lang="en-US" sz="2800" smtClean="0">
                <a:solidFill>
                  <a:srgbClr val="336600"/>
                </a:solidFill>
              </a:rPr>
              <a:t> Science</a:t>
            </a:r>
          </a:p>
          <a:p>
            <a:pPr eaLnBrk="1" hangingPunct="1">
              <a:buFont typeface="Wingdings" pitchFamily="2" charset="2"/>
              <a:buChar char="«"/>
            </a:pPr>
            <a:r>
              <a:rPr lang="en-US" sz="2800" smtClean="0">
                <a:solidFill>
                  <a:srgbClr val="336600"/>
                </a:solidFill>
              </a:rPr>
              <a:t> Career Tech Ed</a:t>
            </a:r>
          </a:p>
          <a:p>
            <a:pPr eaLnBrk="1" hangingPunct="1">
              <a:buFont typeface="Wingdings" pitchFamily="2" charset="2"/>
              <a:buChar char="«"/>
            </a:pPr>
            <a:r>
              <a:rPr lang="en-US" sz="2800" smtClean="0">
                <a:solidFill>
                  <a:srgbClr val="336600"/>
                </a:solidFill>
              </a:rPr>
              <a:t> Counseling</a:t>
            </a:r>
          </a:p>
          <a:p>
            <a:pPr eaLnBrk="1" hangingPunct="1">
              <a:buFont typeface="Wingdings" pitchFamily="2" charset="2"/>
              <a:buChar char="«"/>
            </a:pPr>
            <a:r>
              <a:rPr lang="en-US" sz="2800" smtClean="0">
                <a:solidFill>
                  <a:srgbClr val="336600"/>
                </a:solidFill>
              </a:rPr>
              <a:t> ELL/ESL</a:t>
            </a:r>
          </a:p>
        </p:txBody>
      </p:sp>
      <p:pic>
        <p:nvPicPr>
          <p:cNvPr id="12292" name="Picture 4" descr="MPj039988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981200"/>
            <a:ext cx="39020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0" y="6521450"/>
            <a:ext cx="2544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chemeClr val="bg1"/>
                </a:solidFill>
                <a:latin typeface="Trebuchet MS" pitchFamily="34" charset="0"/>
              </a:rPr>
              <a:t>“Success at Every Level”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Reports from the Cal-PASS Database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8663" y="1658938"/>
            <a:ext cx="7772400" cy="4114800"/>
          </a:xfrm>
        </p:spPr>
        <p:txBody>
          <a:bodyPr/>
          <a:lstStyle/>
          <a:p>
            <a:pPr eaLnBrk="1" hangingPunct="1"/>
            <a:r>
              <a:rPr lang="en-US" sz="1800" b="1" smtClean="0">
                <a:latin typeface="Arial" charset="0"/>
              </a:rPr>
              <a:t>Look at cohorts of students over time and between segments</a:t>
            </a:r>
          </a:p>
          <a:p>
            <a:pPr eaLnBrk="1" hangingPunct="1"/>
            <a:r>
              <a:rPr lang="en-US" sz="1800" b="1" smtClean="0">
                <a:latin typeface="Arial" charset="0"/>
              </a:rPr>
              <a:t>Can answer questions like:</a:t>
            </a:r>
          </a:p>
          <a:p>
            <a:pPr lvl="1" eaLnBrk="1" hangingPunct="1"/>
            <a:r>
              <a:rPr lang="en-US" b="1" smtClean="0">
                <a:latin typeface="Arial" charset="0"/>
              </a:rPr>
              <a:t>How many secondary education tech prep students</a:t>
            </a:r>
          </a:p>
          <a:p>
            <a:pPr lvl="2" eaLnBrk="1" hangingPunct="1"/>
            <a:r>
              <a:rPr lang="en-US" sz="1600" b="1" smtClean="0">
                <a:latin typeface="Arial" charset="0"/>
              </a:rPr>
              <a:t>enroll in postsecondary education</a:t>
            </a:r>
          </a:p>
          <a:p>
            <a:pPr lvl="2" eaLnBrk="1" hangingPunct="1"/>
            <a:r>
              <a:rPr lang="en-US" sz="1600" b="1" smtClean="0">
                <a:latin typeface="Arial" charset="0"/>
              </a:rPr>
              <a:t>enroll in postsecondary education in the same field or major</a:t>
            </a:r>
          </a:p>
          <a:p>
            <a:pPr lvl="2" eaLnBrk="1" hangingPunct="1"/>
            <a:r>
              <a:rPr lang="en-US" sz="1600" b="1" smtClean="0">
                <a:latin typeface="Arial" charset="0"/>
              </a:rPr>
              <a:t>complete a postsecondary course of study within a particular timeframe</a:t>
            </a:r>
          </a:p>
          <a:p>
            <a:pPr lvl="2" eaLnBrk="1" hangingPunct="1"/>
            <a:r>
              <a:rPr lang="en-US" sz="1600" b="1" smtClean="0">
                <a:latin typeface="Arial" charset="0"/>
              </a:rPr>
              <a:t>successfully complete, as a secondary school student, courses that award postsecondary credit at the secondary level</a:t>
            </a:r>
          </a:p>
          <a:p>
            <a:pPr eaLnBrk="1" hangingPunct="1"/>
            <a:r>
              <a:rPr lang="en-US" sz="2000" b="1" smtClean="0">
                <a:latin typeface="Arial" charset="0"/>
              </a:rPr>
              <a:t>Several more examples at </a:t>
            </a:r>
            <a:r>
              <a:rPr lang="en-US" sz="2000" b="1" smtClean="0">
                <a:latin typeface="Arial" charset="0"/>
                <a:hlinkClick r:id="rId2"/>
              </a:rPr>
              <a:t>www.calpass.org/SampleReports</a:t>
            </a:r>
            <a:endParaRPr lang="en-US" sz="2000" b="1" smtClean="0">
              <a:latin typeface="Arial" charset="0"/>
            </a:endParaRPr>
          </a:p>
          <a:p>
            <a:pPr eaLnBrk="1" hangingPunct="1"/>
            <a:endParaRPr lang="en-US" sz="2000" b="1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000" b="1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solidFill>
                  <a:schemeClr val="accent2"/>
                </a:solidFill>
              </a:rPr>
              <a:t>High School Students Completing Community College</a:t>
            </a:r>
            <a:br>
              <a:rPr lang="en-US" b="1" smtClean="0">
                <a:solidFill>
                  <a:schemeClr val="accent2"/>
                </a:solidFill>
              </a:rPr>
            </a:br>
            <a:r>
              <a:rPr lang="en-US" b="1" smtClean="0">
                <a:solidFill>
                  <a:schemeClr val="accent2"/>
                </a:solidFill>
              </a:rPr>
              <a:t>Articulated Courses by Vocational Program</a:t>
            </a:r>
          </a:p>
        </p:txBody>
      </p:sp>
      <p:graphicFrame>
        <p:nvGraphicFramePr>
          <p:cNvPr id="107954" name="Group 434"/>
          <p:cNvGraphicFramePr>
            <a:graphicFrameLocks noGrp="1"/>
          </p:cNvGraphicFramePr>
          <p:nvPr>
            <p:ph idx="1"/>
          </p:nvPr>
        </p:nvGraphicFramePr>
        <p:xfrm>
          <a:off x="595313" y="1620838"/>
          <a:ext cx="7772400" cy="4411980"/>
        </p:xfrm>
        <a:graphic>
          <a:graphicData uri="http://schemas.openxmlformats.org/drawingml/2006/table">
            <a:tbl>
              <a:tblPr/>
              <a:tblGrid>
                <a:gridCol w="2622550"/>
                <a:gridCol w="1100137"/>
                <a:gridCol w="1041400"/>
                <a:gridCol w="1446213"/>
                <a:gridCol w="1562100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2+2 Program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articulated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HS course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Attended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CC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Enrolled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next level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course at CC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Repeated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articulated course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at CC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Accounting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1590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Administration of Justice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Agriculture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Auto Tech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2893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Business Computer Occupations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Child Care Occupations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2634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394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Commercial Art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Drafting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Math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Photography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6356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(unduplicated within program)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21319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2903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734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(unduplicated between programs)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6516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15008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6113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2294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46138" algn="dec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45" name="Text Box 435"/>
          <p:cNvSpPr txBox="1">
            <a:spLocks noChangeArrowheads="1"/>
          </p:cNvSpPr>
          <p:nvPr/>
        </p:nvSpPr>
        <p:spPr bwMode="auto">
          <a:xfrm>
            <a:off x="0" y="6521450"/>
            <a:ext cx="2544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chemeClr val="bg1"/>
                </a:solidFill>
                <a:latin typeface="Trebuchet MS" pitchFamily="34" charset="0"/>
              </a:rPr>
              <a:t>“Success at Every Level”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6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pPr algn="ctr" eaLnBrk="1" hangingPunct="1"/>
            <a:r>
              <a:rPr lang="en-US" sz="2000" smtClean="0"/>
              <a:t>Relation between English Proficiency Status and </a:t>
            </a:r>
            <a:br>
              <a:rPr lang="en-US" sz="2000" smtClean="0"/>
            </a:br>
            <a:r>
              <a:rPr lang="en-US" sz="2000" smtClean="0"/>
              <a:t>first math attempted at Beta College</a:t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20483" name="Rectangle 149"/>
          <p:cNvSpPr>
            <a:spLocks noChangeArrowheads="1"/>
          </p:cNvSpPr>
          <p:nvPr/>
        </p:nvSpPr>
        <p:spPr bwMode="auto">
          <a:xfrm>
            <a:off x="0" y="2028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0484" name="Picture 1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066800"/>
            <a:ext cx="73152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 Box 150"/>
          <p:cNvSpPr txBox="1">
            <a:spLocks noChangeArrowheads="1"/>
          </p:cNvSpPr>
          <p:nvPr/>
        </p:nvSpPr>
        <p:spPr bwMode="auto">
          <a:xfrm>
            <a:off x="0" y="6521450"/>
            <a:ext cx="2544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chemeClr val="bg1"/>
                </a:solidFill>
                <a:latin typeface="Trebuchet MS" pitchFamily="34" charset="0"/>
              </a:rPr>
              <a:t>“Success at Every Level”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</TotalTime>
  <Words>753</Words>
  <Application>Microsoft Office PowerPoint</Application>
  <PresentationFormat>On-screen Show (4:3)</PresentationFormat>
  <Paragraphs>266</Paragraphs>
  <Slides>12</Slides>
  <Notes>7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Blank Presentation</vt:lpstr>
      <vt:lpstr>Chart</vt:lpstr>
      <vt:lpstr>Meeting the Challenge:  The Cal-PASS Initiative College of the Redwoods May 3rd, 2012</vt:lpstr>
      <vt:lpstr>PowerPoint Presentation</vt:lpstr>
      <vt:lpstr> What is Cal-PASS?  </vt:lpstr>
      <vt:lpstr>What Kinds of Data are Collected?</vt:lpstr>
      <vt:lpstr>Data Security</vt:lpstr>
      <vt:lpstr>Making Cal-PASS Work:  Intersegmental Professional Learning Councils</vt:lpstr>
      <vt:lpstr>Reports from the Cal-PASS Database</vt:lpstr>
      <vt:lpstr>High School Students Completing Community College Articulated Courses by Vocational Program</vt:lpstr>
      <vt:lpstr>Relation between English Proficiency Status and  first math attempted at Beta College </vt:lpstr>
      <vt:lpstr>Relation between last math passed at Alpha High School and 1st math attempted at Beta College</vt:lpstr>
      <vt:lpstr>Relation between last math passed at Alpha High School and  first math attempted at Beta College </vt:lpstr>
      <vt:lpstr>For more information……….      www.calpass.org  </vt:lpstr>
    </vt:vector>
  </TitlesOfParts>
  <Company>Nuffer Smith Tucker,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Elk</dc:creator>
  <cp:lastModifiedBy>Hill, Angelina</cp:lastModifiedBy>
  <cp:revision>90</cp:revision>
  <dcterms:created xsi:type="dcterms:W3CDTF">2006-03-02T20:01:28Z</dcterms:created>
  <dcterms:modified xsi:type="dcterms:W3CDTF">2012-05-10T17:59:10Z</dcterms:modified>
</cp:coreProperties>
</file>