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02" autoAdjust="0"/>
  </p:normalViewPr>
  <p:slideViewPr>
    <p:cSldViewPr>
      <p:cViewPr>
        <p:scale>
          <a:sx n="100" d="100"/>
          <a:sy n="100" d="100"/>
        </p:scale>
        <p:origin x="-84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Sheet1!$A$82:$A$86</c:f>
              <c:strCache>
                <c:ptCount val="5"/>
                <c:pt idx="0">
                  <c:v>Yes</c:v>
                </c:pt>
                <c:pt idx="1">
                  <c:v>No</c:v>
                </c:pt>
                <c:pt idx="2">
                  <c:v>Maybe</c:v>
                </c:pt>
                <c:pt idx="3">
                  <c:v>I am currently taking classes</c:v>
                </c:pt>
                <c:pt idx="4">
                  <c:v>Yes, I plan to take…</c:v>
                </c:pt>
              </c:strCache>
            </c:strRef>
          </c:cat>
          <c:val>
            <c:numRef>
              <c:f>Sheet1!$B$82:$B$86</c:f>
              <c:numCache>
                <c:formatCode>General</c:formatCode>
                <c:ptCount val="5"/>
                <c:pt idx="0">
                  <c:v>26</c:v>
                </c:pt>
                <c:pt idx="1">
                  <c:v>19</c:v>
                </c:pt>
                <c:pt idx="2">
                  <c:v>37</c:v>
                </c:pt>
                <c:pt idx="3">
                  <c:v>3</c:v>
                </c:pt>
                <c:pt idx="4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250752"/>
        <c:axId val="166256640"/>
      </c:barChart>
      <c:catAx>
        <c:axId val="166250752"/>
        <c:scaling>
          <c:orientation val="minMax"/>
        </c:scaling>
        <c:delete val="0"/>
        <c:axPos val="l"/>
        <c:majorTickMark val="none"/>
        <c:minorTickMark val="none"/>
        <c:tickLblPos val="nextTo"/>
        <c:crossAx val="166256640"/>
        <c:crosses val="autoZero"/>
        <c:auto val="1"/>
        <c:lblAlgn val="ctr"/>
        <c:lblOffset val="100"/>
        <c:noMultiLvlLbl val="0"/>
      </c:catAx>
      <c:valAx>
        <c:axId val="16625664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frequency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662507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0"/>
    </mc:Choice>
    <mc:Fallback>
      <c:style val="20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Sheet1!$A$97:$A$100</c:f>
              <c:strCache>
                <c:ptCount val="4"/>
                <c:pt idx="0">
                  <c:v>Very good</c:v>
                </c:pt>
                <c:pt idx="1">
                  <c:v>Good</c:v>
                </c:pt>
                <c:pt idx="2">
                  <c:v>Poor</c:v>
                </c:pt>
                <c:pt idx="3">
                  <c:v>Very poor</c:v>
                </c:pt>
              </c:strCache>
            </c:strRef>
          </c:cat>
          <c:val>
            <c:numRef>
              <c:f>Sheet1!$B$97:$B$100</c:f>
              <c:numCache>
                <c:formatCode>General</c:formatCode>
                <c:ptCount val="4"/>
                <c:pt idx="0">
                  <c:v>13</c:v>
                </c:pt>
                <c:pt idx="1">
                  <c:v>45</c:v>
                </c:pt>
                <c:pt idx="2">
                  <c:v>28</c:v>
                </c:pt>
                <c:pt idx="3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755840"/>
        <c:axId val="196757376"/>
      </c:barChart>
      <c:catAx>
        <c:axId val="196755840"/>
        <c:scaling>
          <c:orientation val="maxMin"/>
        </c:scaling>
        <c:delete val="0"/>
        <c:axPos val="l"/>
        <c:majorTickMark val="out"/>
        <c:minorTickMark val="none"/>
        <c:tickLblPos val="nextTo"/>
        <c:crossAx val="196757376"/>
        <c:crosses val="autoZero"/>
        <c:auto val="1"/>
        <c:lblAlgn val="ctr"/>
        <c:lblOffset val="100"/>
        <c:noMultiLvlLbl val="0"/>
      </c:catAx>
      <c:valAx>
        <c:axId val="196757376"/>
        <c:scaling>
          <c:orientation val="minMax"/>
        </c:scaling>
        <c:delete val="0"/>
        <c:axPos val="t"/>
        <c:majorGridlines/>
        <c:numFmt formatCode="General" sourceLinked="1"/>
        <c:majorTickMark val="out"/>
        <c:minorTickMark val="none"/>
        <c:tickLblPos val="nextTo"/>
        <c:crossAx val="196755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Sheet2!$A$9</c:f>
              <c:strCache>
                <c:ptCount val="1"/>
                <c:pt idx="0">
                  <c:v>job satisfaction before attending CR</c:v>
                </c:pt>
              </c:strCache>
            </c:strRef>
          </c:tx>
          <c:invertIfNegative val="0"/>
          <c:cat>
            <c:strRef>
              <c:f>Sheet2!$B$8:$E$8</c:f>
              <c:strCache>
                <c:ptCount val="4"/>
                <c:pt idx="0">
                  <c:v>Very Satisfied</c:v>
                </c:pt>
                <c:pt idx="1">
                  <c:v>Somewhat Satisfied</c:v>
                </c:pt>
                <c:pt idx="2">
                  <c:v>Somewhat dissatisfied</c:v>
                </c:pt>
                <c:pt idx="3">
                  <c:v>Very dissatisfied</c:v>
                </c:pt>
              </c:strCache>
            </c:strRef>
          </c:cat>
          <c:val>
            <c:numRef>
              <c:f>Sheet2!$B$9:$E$9</c:f>
              <c:numCache>
                <c:formatCode>General</c:formatCode>
                <c:ptCount val="4"/>
                <c:pt idx="0">
                  <c:v>16</c:v>
                </c:pt>
                <c:pt idx="1">
                  <c:v>27</c:v>
                </c:pt>
                <c:pt idx="2">
                  <c:v>14</c:v>
                </c:pt>
                <c:pt idx="3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Sheet2!$A$10</c:f>
              <c:strCache>
                <c:ptCount val="1"/>
                <c:pt idx="0">
                  <c:v>Job satisfaction after attending CR</c:v>
                </c:pt>
              </c:strCache>
            </c:strRef>
          </c:tx>
          <c:invertIfNegative val="0"/>
          <c:cat>
            <c:strRef>
              <c:f>Sheet2!$B$8:$E$8</c:f>
              <c:strCache>
                <c:ptCount val="4"/>
                <c:pt idx="0">
                  <c:v>Very Satisfied</c:v>
                </c:pt>
                <c:pt idx="1">
                  <c:v>Somewhat Satisfied</c:v>
                </c:pt>
                <c:pt idx="2">
                  <c:v>Somewhat dissatisfied</c:v>
                </c:pt>
                <c:pt idx="3">
                  <c:v>Very dissatisfied</c:v>
                </c:pt>
              </c:strCache>
            </c:strRef>
          </c:cat>
          <c:val>
            <c:numRef>
              <c:f>Sheet2!$B$10:$E$10</c:f>
              <c:numCache>
                <c:formatCode>General</c:formatCode>
                <c:ptCount val="4"/>
                <c:pt idx="0">
                  <c:v>35</c:v>
                </c:pt>
                <c:pt idx="1">
                  <c:v>25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544256"/>
        <c:axId val="200545792"/>
      </c:barChart>
      <c:catAx>
        <c:axId val="200544256"/>
        <c:scaling>
          <c:orientation val="minMax"/>
        </c:scaling>
        <c:delete val="0"/>
        <c:axPos val="b"/>
        <c:majorTickMark val="out"/>
        <c:minorTickMark val="none"/>
        <c:tickLblPos val="nextTo"/>
        <c:crossAx val="200545792"/>
        <c:crosses val="autoZero"/>
        <c:auto val="1"/>
        <c:lblAlgn val="ctr"/>
        <c:lblOffset val="100"/>
        <c:noMultiLvlLbl val="0"/>
      </c:catAx>
      <c:valAx>
        <c:axId val="200545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05442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17FF69F9-5539-45D0-BCB5-31C05ECC28EC}" type="datetimeFigureOut">
              <a:rPr lang="en-US" smtClean="0"/>
              <a:t>12/3/2012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0D07B13-F231-48EE-9EAF-219F1F38AC5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Completer Survey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Institutional Research</a:t>
            </a:r>
          </a:p>
          <a:p>
            <a:r>
              <a:rPr lang="en-US" dirty="0" smtClean="0"/>
              <a:t>College of the Redwoods</a:t>
            </a:r>
          </a:p>
          <a:p>
            <a:r>
              <a:rPr lang="en-US" dirty="0" smtClean="0"/>
              <a:t>November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81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Did you search for a job after leaving CR?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911591"/>
              </p:ext>
            </p:extLst>
          </p:nvPr>
        </p:nvGraphicFramePr>
        <p:xfrm>
          <a:off x="381000" y="2895600"/>
          <a:ext cx="8534399" cy="27889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781800"/>
                <a:gridCol w="762000"/>
                <a:gridCol w="990599"/>
              </a:tblGrid>
              <a:tr h="273050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730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No, I did not </a:t>
                      </a:r>
                      <a:r>
                        <a:rPr lang="en-US" sz="1800" dirty="0" smtClean="0">
                          <a:effectLst/>
                        </a:rPr>
                        <a:t>because…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</a:tr>
              <a:tr h="36576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already had a job in my current field when I attended CR.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r>
                        <a:rPr lang="en-US" sz="1800" dirty="0" smtClean="0">
                          <a:effectLst/>
                        </a:rPr>
                        <a:t>4</a:t>
                      </a:r>
                      <a:r>
                        <a:rPr lang="en-US" sz="1800" dirty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810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already had a job in my current field due to a CR internship.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I was not seeking a job in a particular field when I left CR.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13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16%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Yes, I am currently looking for a </a:t>
                      </a:r>
                      <a:r>
                        <a:rPr lang="en-US" sz="1800" dirty="0" smtClean="0">
                          <a:effectLst/>
                        </a:rPr>
                        <a:t>job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in my current field within the local area.</a:t>
                      </a:r>
                      <a:endParaRPr lang="en-US" sz="18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21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27%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30480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</a:rPr>
                        <a:t>in my current field outside of the local area.</a:t>
                      </a:r>
                      <a:endParaRPr lang="en-US" sz="1800" b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9%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27305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not in a particular field or location.</a:t>
                      </a:r>
                      <a:endParaRPr lang="en-US" sz="1800" b="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</a:t>
                      </a: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280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your current employment status?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49179"/>
              </p:ext>
            </p:extLst>
          </p:nvPr>
        </p:nvGraphicFramePr>
        <p:xfrm>
          <a:off x="990600" y="2895600"/>
          <a:ext cx="7315201" cy="21336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558419"/>
                <a:gridCol w="809442"/>
                <a:gridCol w="947340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Employed in a job related to CR training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46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48.9%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Employed in a job not related to CR training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26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27.7%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Unemployed and actively seeking employment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10.6%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Unemployed and NOT actively seeking employment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12.8%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028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315200" cy="1154097"/>
          </a:xfrm>
        </p:spPr>
        <p:txBody>
          <a:bodyPr/>
          <a:lstStyle/>
          <a:p>
            <a:r>
              <a:rPr lang="en-US" dirty="0" smtClean="0"/>
              <a:t>Where are you employed?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624685"/>
              </p:ext>
            </p:extLst>
          </p:nvPr>
        </p:nvGraphicFramePr>
        <p:xfrm>
          <a:off x="990600" y="2057400"/>
          <a:ext cx="3048000" cy="22225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752600"/>
                <a:gridCol w="12954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#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California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62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Colorado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Florida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Mississippi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Ohio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Oregon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000834"/>
              </p:ext>
            </p:extLst>
          </p:nvPr>
        </p:nvGraphicFramePr>
        <p:xfrm>
          <a:off x="4419600" y="1981200"/>
          <a:ext cx="2971800" cy="461772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133600"/>
                <a:gridCol w="8382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#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Eureka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Arcata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Davis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Cleveland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Crescent City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Englewood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Ferndale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Folsom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Fortuna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Hoopa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Hopland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Lolita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Sacramento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 Diego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 Fransisco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Scott's Valley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South Lake Tahoe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3413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315200" cy="1154097"/>
          </a:xfrm>
        </p:spPr>
        <p:txBody>
          <a:bodyPr/>
          <a:lstStyle/>
          <a:p>
            <a:r>
              <a:rPr lang="en-US" dirty="0" smtClean="0"/>
              <a:t>In what industry do you work?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0338568"/>
              </p:ext>
            </p:extLst>
          </p:nvPr>
        </p:nvGraphicFramePr>
        <p:xfrm>
          <a:off x="914400" y="1676400"/>
          <a:ext cx="7391400" cy="4778853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447033"/>
                <a:gridCol w="1486204"/>
                <a:gridCol w="1458163"/>
              </a:tblGrid>
              <a:tr h="162941">
                <a:tc>
                  <a:txBody>
                    <a:bodyPr/>
                    <a:lstStyle/>
                    <a:p>
                      <a:pPr algn="r" fontAlgn="ctr"/>
                      <a:r>
                        <a:rPr lang="en-US" sz="1700" u="none" strike="noStrike" dirty="0">
                          <a:effectLst/>
                        </a:rPr>
                        <a:t> </a:t>
                      </a:r>
                      <a:endParaRPr lang="en-US" sz="1700" b="1" i="0" u="none" strike="noStrike" dirty="0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#</a:t>
                      </a:r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%</a:t>
                      </a:r>
                      <a:endParaRPr lang="en-US" sz="1700" b="1" i="0" u="none" strike="noStrike">
                        <a:solidFill>
                          <a:srgbClr val="000000"/>
                        </a:solidFill>
                        <a:effectLst/>
                        <a:latin typeface="Microsoft Sans Serif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Construction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12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17.9%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Professional, Scientific, and Technical Services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10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14.9%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Retail Trade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9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13.4%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Other Services (except Public Administration)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8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11.9%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Health Care and Social Assistance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5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7.5%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Accommodation and Food Services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4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6.0%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Manufacturing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4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6.0%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>
                          <a:effectLst/>
                        </a:rPr>
                        <a:t>Information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3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4.5%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Utilities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3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4.5%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Management of Companies and Enterprises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2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3.0%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Public Administration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2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3.0%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2318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Agriculture, Forestry, Fishing and Hunting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203676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Arts, Entertainment, and Recreation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Childcare &amp; Development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Educational Services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1.5%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  <a:tr h="104554">
                <a:tc>
                  <a:txBody>
                    <a:bodyPr/>
                    <a:lstStyle/>
                    <a:p>
                      <a:pPr algn="r" fontAlgn="b"/>
                      <a:r>
                        <a:rPr lang="en-US" sz="1700" u="none" strike="noStrike" dirty="0">
                          <a:effectLst/>
                        </a:rPr>
                        <a:t>Finance and Insurance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>
                          <a:effectLst/>
                        </a:rPr>
                        <a:t>1</a:t>
                      </a:r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700" u="none" strike="noStrike" dirty="0">
                          <a:effectLst/>
                        </a:rPr>
                        <a:t>1.5%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89" marR="6789" marT="678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425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15200" cy="1154097"/>
          </a:xfrm>
        </p:spPr>
        <p:txBody>
          <a:bodyPr/>
          <a:lstStyle/>
          <a:p>
            <a:r>
              <a:rPr lang="en-US" dirty="0" smtClean="0"/>
              <a:t>Tell us about your job…..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297820"/>
              </p:ext>
            </p:extLst>
          </p:nvPr>
        </p:nvGraphicFramePr>
        <p:xfrm>
          <a:off x="457200" y="2133600"/>
          <a:ext cx="8534400" cy="353822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48000"/>
                <a:gridCol w="914400"/>
                <a:gridCol w="1219200"/>
                <a:gridCol w="685800"/>
                <a:gridCol w="1295400"/>
                <a:gridCol w="1371600"/>
              </a:tblGrid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Before CR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Mean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Minimum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Maximum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Average hours worked/week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31.7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9.7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Months worked per year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11.2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1.9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Hourly Salary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$14.9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$9.8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$4.8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$56.0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Annual Salary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$21,537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$16,665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$1,440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$80,000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</a:tr>
              <a:tr h="203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 </a:t>
                      </a:r>
                      <a:r>
                        <a:rPr lang="en-US" sz="1800" u="none" strike="noStrike" dirty="0" smtClean="0">
                          <a:effectLst/>
                        </a:rPr>
                        <a:t>After CR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n</a:t>
                      </a:r>
                      <a:endParaRPr lang="en-US" sz="1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Minimum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Maximum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Average hours worked/week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38.1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Months worked per year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11.8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0.7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8.5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Hourly Salary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$17.7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$7.3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$8.0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$42.0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Annual Salary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$31,875 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$17,149.00 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$3,500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$80,000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113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Tell us about your job satisfaction…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1503233"/>
              </p:ext>
            </p:extLst>
          </p:nvPr>
        </p:nvGraphicFramePr>
        <p:xfrm>
          <a:off x="901700" y="15240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03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was surveyed?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Students completing a CTE degree or certificate between Spring 2006 and Fall 2012 </a:t>
            </a:r>
            <a:endParaRPr lang="en-US" sz="2400" dirty="0" smtClean="0"/>
          </a:p>
          <a:p>
            <a:r>
              <a:rPr lang="en-US" sz="2400" dirty="0"/>
              <a:t>Sent an electronic survey about their experience at CR and </a:t>
            </a:r>
            <a:r>
              <a:rPr lang="en-US" sz="2400" dirty="0" smtClean="0"/>
              <a:t>their employment</a:t>
            </a:r>
            <a:r>
              <a:rPr lang="en-US" sz="2400" dirty="0"/>
              <a:t>. </a:t>
            </a:r>
            <a:endParaRPr lang="en-US" sz="2400" dirty="0" smtClean="0"/>
          </a:p>
          <a:p>
            <a:pPr lvl="1"/>
            <a:r>
              <a:rPr lang="en-US" sz="2400" dirty="0"/>
              <a:t>1360 completers </a:t>
            </a:r>
            <a:r>
              <a:rPr lang="en-US" sz="2400" dirty="0" smtClean="0"/>
              <a:t>surveyed </a:t>
            </a:r>
            <a:r>
              <a:rPr lang="en-US" sz="2000" dirty="0" smtClean="0"/>
              <a:t>(1077 HOCC, 283 CTE)</a:t>
            </a:r>
            <a:endParaRPr lang="en-US" sz="2000" dirty="0"/>
          </a:p>
          <a:p>
            <a:pPr lvl="1"/>
            <a:r>
              <a:rPr lang="en-US" sz="2400" dirty="0"/>
              <a:t>378 completers </a:t>
            </a:r>
            <a:r>
              <a:rPr lang="en-US" sz="2400" dirty="0" smtClean="0"/>
              <a:t>responded </a:t>
            </a:r>
            <a:r>
              <a:rPr lang="en-US" sz="2000" dirty="0" smtClean="0"/>
              <a:t>(278 HOCC, 100 CTE)</a:t>
            </a:r>
            <a:endParaRPr lang="en-US" sz="2000" dirty="0"/>
          </a:p>
          <a:p>
            <a:pPr lvl="1"/>
            <a:r>
              <a:rPr lang="en-US" sz="2400" dirty="0" smtClean="0"/>
              <a:t>27.8</a:t>
            </a:r>
            <a:r>
              <a:rPr lang="en-US" sz="2400" dirty="0"/>
              <a:t>% response </a:t>
            </a:r>
            <a:r>
              <a:rPr lang="en-US" sz="2400" dirty="0" smtClean="0"/>
              <a:t>rate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64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was your main educational goal?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85581"/>
              </p:ext>
            </p:extLst>
          </p:nvPr>
        </p:nvGraphicFramePr>
        <p:xfrm>
          <a:off x="1295400" y="3048001"/>
          <a:ext cx="7086600" cy="24945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191000"/>
                <a:gridCol w="1447800"/>
                <a:gridCol w="1447800"/>
              </a:tblGrid>
              <a:tr h="533399">
                <a:tc>
                  <a:txBody>
                    <a:bodyPr/>
                    <a:lstStyle/>
                    <a:p>
                      <a:endParaRPr lang="en-US" sz="18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#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%</a:t>
                      </a:r>
                      <a:endParaRPr lang="en-US" sz="18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an AA/AS degree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83.7%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 certificate from CR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Transfer to another institution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4505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Obtain a child development permit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5943600"/>
            <a:ext cx="7448962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Note: Fifty students surveyed in an initial version of the survey had </a:t>
            </a:r>
          </a:p>
          <a:p>
            <a:r>
              <a:rPr lang="en-US" sz="1600" dirty="0" err="1" smtClean="0"/>
              <a:t>ed</a:t>
            </a:r>
            <a:r>
              <a:rPr lang="en-US" sz="1600" dirty="0" smtClean="0"/>
              <a:t> goal options that varied from those above. Their responses are not included. </a:t>
            </a:r>
          </a:p>
          <a:p>
            <a:r>
              <a:rPr lang="en-US" sz="1600" dirty="0" smtClean="0"/>
              <a:t>No other questions varied.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57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you stop taking courses before planned? </a:t>
            </a:r>
            <a:br>
              <a:rPr lang="en-US" dirty="0" smtClean="0"/>
            </a:br>
            <a:r>
              <a:rPr lang="en-US" dirty="0" smtClean="0"/>
              <a:t>What was the main reason?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157687"/>
              </p:ext>
            </p:extLst>
          </p:nvPr>
        </p:nvGraphicFramePr>
        <p:xfrm>
          <a:off x="1600200" y="3886200"/>
          <a:ext cx="4724399" cy="24384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882934"/>
                <a:gridCol w="841465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Financial issues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 demands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4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Retired</a:t>
                      </a:r>
                      <a:r>
                        <a:rPr lang="en-US" sz="2000" baseline="0" dirty="0" smtClean="0">
                          <a:effectLst/>
                          <a:latin typeface="+mn-lt"/>
                          <a:ea typeface="+mn-ea"/>
                        </a:rPr>
                        <a:t> from employment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Childcare demands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Personal or family healthcare issues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Other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71600" y="3276600"/>
            <a:ext cx="66152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20/100 (20%) reported stopping courses before planned.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1123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Overall, how satisfied are you with CR?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90082"/>
              </p:ext>
            </p:extLst>
          </p:nvPr>
        </p:nvGraphicFramePr>
        <p:xfrm>
          <a:off x="1752600" y="3276600"/>
          <a:ext cx="4800600" cy="21336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651760"/>
                <a:gridCol w="968103"/>
                <a:gridCol w="1180737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67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67%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Somewhat 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28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28%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Neutral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Somewhat dissatisfied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Very dissatisfied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1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1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what extent do you agree that CR prepared you with this skill?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9954138"/>
              </p:ext>
            </p:extLst>
          </p:nvPr>
        </p:nvGraphicFramePr>
        <p:xfrm>
          <a:off x="533400" y="1371600"/>
          <a:ext cx="7543800" cy="4746625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5105400"/>
                <a:gridCol w="1295400"/>
                <a:gridCol w="1143000"/>
              </a:tblGrid>
              <a:tr h="209550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 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Average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#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tx2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Problem solving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Evaluating data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Computing skills (Word, Excel, etc.)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Verbal communication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skills (punctuality, time management, etc.)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Written communication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Being safety-minded in the workplace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Skills specifically related to your degree or certificate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Reading and writing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Math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Awareness of a diverse global community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2700" marR="12700" marT="12700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Ethical decision making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  <a:tr h="2095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Scientific reasoning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1" y="61722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based on 5 = strongly agree, 4 = somewhat agree, 3 = Neutral, 2 = Somewhat disagree, 1 = Strongly disagree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0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Did you continue your education elsewhere?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956042"/>
              </p:ext>
            </p:extLst>
          </p:nvPr>
        </p:nvGraphicFramePr>
        <p:xfrm>
          <a:off x="1981200" y="2895600"/>
          <a:ext cx="5257800" cy="3048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867591"/>
                <a:gridCol w="1047105"/>
                <a:gridCol w="1343104"/>
              </a:tblGrid>
              <a:tr h="190500">
                <a:tc>
                  <a:txBody>
                    <a:bodyPr/>
                    <a:lstStyle/>
                    <a:p>
                      <a:endParaRPr lang="en-US" sz="20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#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No, I did not continue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68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73.1%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4-year public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13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14.0%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2-year public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+mn-lt"/>
                          <a:ea typeface="+mn-ea"/>
                        </a:rPr>
                        <a:t>2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2.2%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technical training institute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7.5%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4-year private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0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r>
                        <a:rPr lang="en-US" sz="2000" dirty="0" smtClean="0">
                          <a:effectLst/>
                        </a:rPr>
                        <a:t>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  <a:tr h="1905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Yes, at a 2-year private</a:t>
                      </a:r>
                      <a:endParaRPr lang="en-US" sz="20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3.2%</a:t>
                      </a:r>
                      <a:endParaRPr lang="en-US" sz="2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14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Are you interested in attending CR again in the future?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958601"/>
              </p:ext>
            </p:extLst>
          </p:nvPr>
        </p:nvGraphicFramePr>
        <p:xfrm>
          <a:off x="1676400" y="2971800"/>
          <a:ext cx="5867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85185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you rate the availability of jobs in your field of study?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858387"/>
              </p:ext>
            </p:extLst>
          </p:nvPr>
        </p:nvGraphicFramePr>
        <p:xfrm>
          <a:off x="1600200" y="3124200"/>
          <a:ext cx="55626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4614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1755</TotalTime>
  <Words>864</Words>
  <Application>Microsoft Office PowerPoint</Application>
  <PresentationFormat>On-screen Show (4:3)</PresentationFormat>
  <Paragraphs>330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Perspective</vt:lpstr>
      <vt:lpstr>Completer Survey</vt:lpstr>
      <vt:lpstr>Who was surveyed?</vt:lpstr>
      <vt:lpstr>What was your main educational goal?</vt:lpstr>
      <vt:lpstr>Did you stop taking courses before planned?  What was the main reason?</vt:lpstr>
      <vt:lpstr>Overall, how satisfied are you with CR?</vt:lpstr>
      <vt:lpstr>To what extent do you agree that CR prepared you with this skill?</vt:lpstr>
      <vt:lpstr>Did you continue your education elsewhere?</vt:lpstr>
      <vt:lpstr>Are you interested in attending CR again in the future?</vt:lpstr>
      <vt:lpstr>How would you rate the availability of jobs in your field of study?</vt:lpstr>
      <vt:lpstr>Did you search for a job after leaving CR?</vt:lpstr>
      <vt:lpstr>What is your current employment status?</vt:lpstr>
      <vt:lpstr>Where are you employed?</vt:lpstr>
      <vt:lpstr>In what industry do you work?</vt:lpstr>
      <vt:lpstr>Tell us about your job…..</vt:lpstr>
      <vt:lpstr>Tell us about your job satisfaction…</vt:lpstr>
    </vt:vector>
  </TitlesOfParts>
  <Company>Redwoods Community College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Completer Survey</dc:title>
  <dc:creator>Hill, Angelina</dc:creator>
  <cp:lastModifiedBy>Hill, Angelina</cp:lastModifiedBy>
  <cp:revision>28</cp:revision>
  <dcterms:created xsi:type="dcterms:W3CDTF">2012-11-29T23:04:58Z</dcterms:created>
  <dcterms:modified xsi:type="dcterms:W3CDTF">2012-12-03T18:41:42Z</dcterms:modified>
</cp:coreProperties>
</file>