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2" autoAdjust="0"/>
  </p:normalViewPr>
  <p:slideViewPr>
    <p:cSldViewPr>
      <p:cViewPr>
        <p:scale>
          <a:sx n="100" d="100"/>
          <a:sy n="100" d="100"/>
        </p:scale>
        <p:origin x="-8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gelina-Hill\Local%20Settings\Temp\Temporary%20Directory%202%20for%20Results.zip\SurveySummary_120320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gelina-Hill\Local%20Settings\Temp\Temporary%20Directory%202%20for%20Results.zip\SurveySummary_1203201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gelina-Hill\Local%20Settings\Temp\Temporary%20Directory%202%20for%20Results%20(4).zip\SurveySummary_1203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Sheet1!$A$29:$A$33</c:f>
              <c:strCache>
                <c:ptCount val="5"/>
                <c:pt idx="0">
                  <c:v>Yes </c:v>
                </c:pt>
                <c:pt idx="1">
                  <c:v>Yes, I plan to take…</c:v>
                </c:pt>
                <c:pt idx="2">
                  <c:v>I am currently taking classes</c:v>
                </c:pt>
                <c:pt idx="3">
                  <c:v>Maybe</c:v>
                </c:pt>
                <c:pt idx="4">
                  <c:v>No </c:v>
                </c:pt>
              </c:strCache>
            </c:strRef>
          </c:cat>
          <c:val>
            <c:numRef>
              <c:f>Sheet1!$B$29:$B$33</c:f>
              <c:numCache>
                <c:formatCode>General</c:formatCode>
                <c:ptCount val="5"/>
                <c:pt idx="0">
                  <c:v>47</c:v>
                </c:pt>
                <c:pt idx="1">
                  <c:v>26</c:v>
                </c:pt>
                <c:pt idx="2">
                  <c:v>12</c:v>
                </c:pt>
                <c:pt idx="3">
                  <c:v>68</c:v>
                </c:pt>
                <c:pt idx="4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253440"/>
        <c:axId val="105437824"/>
      </c:barChart>
      <c:catAx>
        <c:axId val="14253440"/>
        <c:scaling>
          <c:orientation val="maxMin"/>
        </c:scaling>
        <c:delete val="0"/>
        <c:axPos val="l"/>
        <c:majorTickMark val="none"/>
        <c:minorTickMark val="none"/>
        <c:tickLblPos val="nextTo"/>
        <c:crossAx val="105437824"/>
        <c:crosses val="autoZero"/>
        <c:auto val="1"/>
        <c:lblAlgn val="ctr"/>
        <c:lblOffset val="100"/>
        <c:noMultiLvlLbl val="0"/>
      </c:catAx>
      <c:valAx>
        <c:axId val="1054378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crossAx val="14253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78784"/>
        <c:axId val="94280320"/>
      </c:barChart>
      <c:catAx>
        <c:axId val="94278784"/>
        <c:scaling>
          <c:orientation val="maxMin"/>
        </c:scaling>
        <c:delete val="0"/>
        <c:axPos val="l"/>
        <c:majorTickMark val="out"/>
        <c:minorTickMark val="none"/>
        <c:tickLblPos val="nextTo"/>
        <c:crossAx val="94280320"/>
        <c:crosses val="autoZero"/>
        <c:auto val="1"/>
        <c:lblAlgn val="ctr"/>
        <c:lblOffset val="100"/>
        <c:noMultiLvlLbl val="0"/>
      </c:catAx>
      <c:valAx>
        <c:axId val="94280320"/>
        <c:scaling>
          <c:orientation val="minMax"/>
        </c:scaling>
        <c:delete val="0"/>
        <c:axPos val="t"/>
        <c:majorGridlines/>
        <c:numFmt formatCode="General" sourceLinked="1"/>
        <c:majorTickMark val="out"/>
        <c:minorTickMark val="none"/>
        <c:tickLblPos val="nextTo"/>
        <c:crossAx val="9427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Sheet1!$A$39:$A$42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Poor</c:v>
                </c:pt>
                <c:pt idx="3">
                  <c:v>Very poor</c:v>
                </c:pt>
              </c:strCache>
            </c:strRef>
          </c:cat>
          <c:val>
            <c:numRef>
              <c:f>Sheet1!$B$39:$B$42</c:f>
              <c:numCache>
                <c:formatCode>General</c:formatCode>
                <c:ptCount val="4"/>
                <c:pt idx="0">
                  <c:v>50</c:v>
                </c:pt>
                <c:pt idx="1">
                  <c:v>110</c:v>
                </c:pt>
                <c:pt idx="2">
                  <c:v>50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280320"/>
        <c:axId val="176334336"/>
      </c:barChart>
      <c:catAx>
        <c:axId val="176280320"/>
        <c:scaling>
          <c:orientation val="maxMin"/>
        </c:scaling>
        <c:delete val="0"/>
        <c:axPos val="l"/>
        <c:majorTickMark val="out"/>
        <c:minorTickMark val="none"/>
        <c:tickLblPos val="nextTo"/>
        <c:crossAx val="176334336"/>
        <c:crosses val="autoZero"/>
        <c:auto val="1"/>
        <c:lblAlgn val="ctr"/>
        <c:lblOffset val="100"/>
        <c:noMultiLvlLbl val="0"/>
      </c:catAx>
      <c:valAx>
        <c:axId val="176334336"/>
        <c:scaling>
          <c:orientation val="minMax"/>
        </c:scaling>
        <c:delete val="0"/>
        <c:axPos val="t"/>
        <c:majorGridlines/>
        <c:numFmt formatCode="General" sourceLinked="1"/>
        <c:majorTickMark val="out"/>
        <c:minorTickMark val="none"/>
        <c:tickLblPos val="nextTo"/>
        <c:crossAx val="176280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1'!$B$36</c:f>
              <c:strCache>
                <c:ptCount val="1"/>
                <c:pt idx="0">
                  <c:v>Job satisfaction before CR</c:v>
                </c:pt>
              </c:strCache>
            </c:strRef>
          </c:tx>
          <c:invertIfNegative val="0"/>
          <c:cat>
            <c:strRef>
              <c:f>'Question 1'!$A$37:$A$40</c:f>
              <c:strCache>
                <c:ptCount val="4"/>
                <c:pt idx="0">
                  <c:v>Very satisfied</c:v>
                </c:pt>
                <c:pt idx="1">
                  <c:v>Somewhat satisfied</c:v>
                </c:pt>
                <c:pt idx="2">
                  <c:v>Somewhat dissatisfied</c:v>
                </c:pt>
                <c:pt idx="3">
                  <c:v>Very dissatisfied</c:v>
                </c:pt>
              </c:strCache>
            </c:strRef>
          </c:cat>
          <c:val>
            <c:numRef>
              <c:f>'Question 1'!$B$37:$B$40</c:f>
              <c:numCache>
                <c:formatCode>General</c:formatCode>
                <c:ptCount val="4"/>
                <c:pt idx="0">
                  <c:v>40</c:v>
                </c:pt>
                <c:pt idx="1">
                  <c:v>79</c:v>
                </c:pt>
                <c:pt idx="2">
                  <c:v>39</c:v>
                </c:pt>
                <c:pt idx="3">
                  <c:v>17</c:v>
                </c:pt>
              </c:numCache>
            </c:numRef>
          </c:val>
        </c:ser>
        <c:ser>
          <c:idx val="1"/>
          <c:order val="1"/>
          <c:tx>
            <c:strRef>
              <c:f>'Question 1'!$C$36</c:f>
              <c:strCache>
                <c:ptCount val="1"/>
                <c:pt idx="0">
                  <c:v>Job satisfaction after CR</c:v>
                </c:pt>
              </c:strCache>
            </c:strRef>
          </c:tx>
          <c:invertIfNegative val="0"/>
          <c:cat>
            <c:strRef>
              <c:f>'Question 1'!$A$37:$A$40</c:f>
              <c:strCache>
                <c:ptCount val="4"/>
                <c:pt idx="0">
                  <c:v>Very satisfied</c:v>
                </c:pt>
                <c:pt idx="1">
                  <c:v>Somewhat satisfied</c:v>
                </c:pt>
                <c:pt idx="2">
                  <c:v>Somewhat dissatisfied</c:v>
                </c:pt>
                <c:pt idx="3">
                  <c:v>Very dissatisfied</c:v>
                </c:pt>
              </c:strCache>
            </c:strRef>
          </c:cat>
          <c:val>
            <c:numRef>
              <c:f>'Question 1'!$C$37:$C$40</c:f>
              <c:numCache>
                <c:formatCode>General</c:formatCode>
                <c:ptCount val="4"/>
                <c:pt idx="0">
                  <c:v>105</c:v>
                </c:pt>
                <c:pt idx="1">
                  <c:v>59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93152"/>
        <c:axId val="94195072"/>
      </c:barChart>
      <c:catAx>
        <c:axId val="94193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4195072"/>
        <c:crosses val="autoZero"/>
        <c:auto val="1"/>
        <c:lblAlgn val="ctr"/>
        <c:lblOffset val="100"/>
        <c:noMultiLvlLbl val="0"/>
      </c:catAx>
      <c:valAx>
        <c:axId val="9419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93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Completer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Institutional Research</a:t>
            </a:r>
          </a:p>
          <a:p>
            <a:r>
              <a:rPr lang="en-US" dirty="0" smtClean="0"/>
              <a:t>College of the Redwoods</a:t>
            </a:r>
          </a:p>
          <a:p>
            <a:r>
              <a:rPr lang="en-US" dirty="0" smtClean="0"/>
              <a:t>November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81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Did you search for a job after leaving CR?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9569"/>
              </p:ext>
            </p:extLst>
          </p:nvPr>
        </p:nvGraphicFramePr>
        <p:xfrm>
          <a:off x="76200" y="2895600"/>
          <a:ext cx="8305800" cy="2788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781800"/>
                <a:gridCol w="685800"/>
                <a:gridCol w="838200"/>
              </a:tblGrid>
              <a:tr h="273050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No, I did not </a:t>
                      </a:r>
                      <a:r>
                        <a:rPr lang="en-US" sz="1800" dirty="0" smtClean="0">
                          <a:effectLst/>
                        </a:rPr>
                        <a:t>because…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already had a job in my current field when I attended CR.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30.3%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already had a job in my current field due to a CR internship.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23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13.9%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was not seeking a job in a particular field when I left CR.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6.7%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Yes, I am currently looking for a </a:t>
                      </a:r>
                      <a:r>
                        <a:rPr lang="en-US" sz="1800" dirty="0" smtClean="0">
                          <a:effectLst/>
                        </a:rPr>
                        <a:t>job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in my current field within the local area.</a:t>
                      </a:r>
                      <a:endParaRPr lang="en-US" sz="18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45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27.3%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in my current field outside of the local area.</a:t>
                      </a:r>
                      <a:endParaRPr lang="en-US" sz="18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31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18.8%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730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not in a particular field or location.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3.0%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28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your current employment status?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556926"/>
              </p:ext>
            </p:extLst>
          </p:nvPr>
        </p:nvGraphicFramePr>
        <p:xfrm>
          <a:off x="609600" y="2667000"/>
          <a:ext cx="7315201" cy="18288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558419"/>
                <a:gridCol w="809442"/>
                <a:gridCol w="947340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Employed in a job related to CR training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163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73.1%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Employed in a job not related to CR training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33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14.8%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Unemployed and actively seeking employment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8.1%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Unemployed and NOT actively seeking employment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2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4038600" cy="1676400"/>
          </a:xfrm>
        </p:spPr>
        <p:txBody>
          <a:bodyPr/>
          <a:lstStyle/>
          <a:p>
            <a:r>
              <a:rPr lang="en-US" dirty="0" smtClean="0"/>
              <a:t>Where are you employed?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300506"/>
              </p:ext>
            </p:extLst>
          </p:nvPr>
        </p:nvGraphicFramePr>
        <p:xfrm>
          <a:off x="152400" y="1981200"/>
          <a:ext cx="2895600" cy="348742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458495"/>
                <a:gridCol w="675105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State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#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California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86.2%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Oregon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Washington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Nevada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Texas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Arizona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Colorado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Indiana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Minnesota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</a:p>
                  </a:txBody>
                  <a:tcPr marL="12700" marR="12700" marT="12700" marB="0" anchor="b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North Carolina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Tennessee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0.5%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845994"/>
              </p:ext>
            </p:extLst>
          </p:nvPr>
        </p:nvGraphicFramePr>
        <p:xfrm>
          <a:off x="3276600" y="990600"/>
          <a:ext cx="2438400" cy="519811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524000"/>
                <a:gridCol w="914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City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#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Microsoft Sans Serif"/>
                        </a:rPr>
                        <a:t>Eureka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Crescent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Fortuna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Arcata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Sacramento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Brookings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Hoopa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Redding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San diego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Ukiah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Chico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Garberville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Klamath Falls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Oakland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Santa 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Seattle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Trindad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Alturas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Antioch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Aptos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Arlington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Asheville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Bend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Blue Lake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Brawley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Calipatria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858223"/>
              </p:ext>
            </p:extLst>
          </p:nvPr>
        </p:nvGraphicFramePr>
        <p:xfrm>
          <a:off x="5867400" y="990600"/>
          <a:ext cx="2438400" cy="57658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447800"/>
                <a:gridCol w="990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City cont.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#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Microsoft Sans Serif"/>
                        </a:rPr>
                        <a:t>Concord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Coos Bay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County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Covelo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Durango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Elko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Fairfeild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Fall river mills, ca.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Ferndale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Grass Valley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Greenbrea (Marin Co)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Healdsburg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Houston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Kennewick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Lafayette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Las Vegas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Mad River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Mckinleyville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Medford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Nashville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Orleans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Portland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Prescott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San Francisco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San Mateo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Microsoft Sans Serif"/>
                        </a:rPr>
                        <a:t>Torrance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Tulelake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Microsoft Sans Serif"/>
                        </a:rPr>
                        <a:t>Walnut creek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41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/>
          <a:lstStyle/>
          <a:p>
            <a:r>
              <a:rPr lang="en-US" dirty="0" smtClean="0"/>
              <a:t>In what industry do you work?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809880"/>
              </p:ext>
            </p:extLst>
          </p:nvPr>
        </p:nvGraphicFramePr>
        <p:xfrm>
          <a:off x="838200" y="1676400"/>
          <a:ext cx="7467600" cy="479405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523233"/>
                <a:gridCol w="1486204"/>
                <a:gridCol w="1458163"/>
              </a:tblGrid>
              <a:tr h="16294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#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Health Care and Social Assistance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67.4%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Other Services (except Public Administration)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21.9%</a:t>
                      </a:r>
                    </a:p>
                  </a:txBody>
                  <a:tcPr marL="9525" marR="9525" marT="9525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Professional, Scientific, and Technical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2.7%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Agriculture, Forestry, Fishing and Hunting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Retail Trade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Transportation and Warehousing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1.1%</a:t>
                      </a:r>
                    </a:p>
                  </a:txBody>
                  <a:tcPr marL="9525" marR="9525" marT="9525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Administrative and Support and Waste Management and Remediation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Arts, Entertainment, and Recreation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Childcare &amp; Development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Finance and Insurance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Management of Companies and Enterprises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20367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Public Administration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25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15200" cy="1154097"/>
          </a:xfrm>
        </p:spPr>
        <p:txBody>
          <a:bodyPr/>
          <a:lstStyle/>
          <a:p>
            <a:r>
              <a:rPr lang="en-US" dirty="0" smtClean="0"/>
              <a:t>Tell us about your job…..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991028"/>
              </p:ext>
            </p:extLst>
          </p:nvPr>
        </p:nvGraphicFramePr>
        <p:xfrm>
          <a:off x="228600" y="2133600"/>
          <a:ext cx="8153400" cy="353822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52750"/>
                <a:gridCol w="1009650"/>
                <a:gridCol w="1219200"/>
                <a:gridCol w="685800"/>
                <a:gridCol w="1066800"/>
                <a:gridCol w="1219200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Before CR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Mean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Minimum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Maximum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Average hours worked/week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31.4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r>
                        <a:rPr lang="en-US" sz="1800" u="none" strike="noStrike" dirty="0" smtClean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Months worked per year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11.3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Hourly Salary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$</a:t>
                      </a:r>
                      <a:r>
                        <a:rPr lang="en-US" sz="1800" b="1" u="none" strike="noStrike" dirty="0" smtClean="0">
                          <a:effectLst/>
                        </a:rPr>
                        <a:t>15.08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$8.42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$6.50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$60.00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Annual Salary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$25,092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$18,668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$8,000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$120,000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After CR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Minimum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Maximum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Average hours worked/week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38.0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7.2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r>
                        <a:rPr lang="en-US" sz="1800" u="none" strike="noStrike" dirty="0" smtClean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Months worked per year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11.8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0.9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Hourly Salary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$26.35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$13.02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</a:t>
                      </a:r>
                      <a:r>
                        <a:rPr lang="en-US" sz="1800" u="none" strike="noStrike" dirty="0" smtClean="0">
                          <a:effectLst/>
                        </a:rPr>
                        <a:t>8.00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$80.00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Annual Salary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$48,861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$28,945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$3,000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$200,000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13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Tell us about your job satisfaction…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404920"/>
              </p:ext>
            </p:extLst>
          </p:nvPr>
        </p:nvGraphicFramePr>
        <p:xfrm>
          <a:off x="762000" y="2057400"/>
          <a:ext cx="6096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03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surveyed?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Students completing a CTE degree or certificate between Spring 2006 and Fall 2012 </a:t>
            </a:r>
            <a:endParaRPr lang="en-US" sz="2400" dirty="0" smtClean="0"/>
          </a:p>
          <a:p>
            <a:r>
              <a:rPr lang="en-US" sz="2400" dirty="0"/>
              <a:t>Sent an electronic survey about their experience at CR and </a:t>
            </a:r>
            <a:r>
              <a:rPr lang="en-US" sz="2400" dirty="0" smtClean="0"/>
              <a:t>their employment</a:t>
            </a:r>
            <a:r>
              <a:rPr lang="en-US" sz="2400" dirty="0"/>
              <a:t>. </a:t>
            </a:r>
            <a:endParaRPr lang="en-US" sz="2400" dirty="0" smtClean="0"/>
          </a:p>
          <a:p>
            <a:pPr lvl="1"/>
            <a:r>
              <a:rPr lang="en-US" sz="2400" dirty="0"/>
              <a:t>1360 completers </a:t>
            </a:r>
            <a:r>
              <a:rPr lang="en-US" sz="2400" dirty="0" smtClean="0"/>
              <a:t>surveyed </a:t>
            </a:r>
            <a:r>
              <a:rPr lang="en-US" sz="2000" dirty="0" smtClean="0"/>
              <a:t>(1077 HOCC, 283 CTE)</a:t>
            </a:r>
            <a:endParaRPr lang="en-US" sz="2000" dirty="0"/>
          </a:p>
          <a:p>
            <a:pPr lvl="1"/>
            <a:r>
              <a:rPr lang="en-US" sz="2400" dirty="0"/>
              <a:t>378 completers </a:t>
            </a:r>
            <a:r>
              <a:rPr lang="en-US" sz="2400" dirty="0" smtClean="0"/>
              <a:t>responded </a:t>
            </a:r>
            <a:r>
              <a:rPr lang="en-US" sz="2000" dirty="0" smtClean="0"/>
              <a:t>(278 HOCC, 100 CTE)</a:t>
            </a:r>
            <a:endParaRPr lang="en-US" sz="2000" dirty="0"/>
          </a:p>
          <a:p>
            <a:pPr lvl="1"/>
            <a:r>
              <a:rPr lang="en-US" sz="2400" dirty="0" smtClean="0"/>
              <a:t>27.8</a:t>
            </a:r>
            <a:r>
              <a:rPr lang="en-US" sz="2400" dirty="0"/>
              <a:t>% response </a:t>
            </a:r>
            <a:r>
              <a:rPr lang="en-US" sz="2400" dirty="0" smtClean="0"/>
              <a:t>rate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6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was your main educational goal?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850998"/>
              </p:ext>
            </p:extLst>
          </p:nvPr>
        </p:nvGraphicFramePr>
        <p:xfrm>
          <a:off x="1219200" y="1981200"/>
          <a:ext cx="7086600" cy="233542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91000"/>
                <a:gridCol w="1447800"/>
                <a:gridCol w="1447800"/>
              </a:tblGrid>
              <a:tr h="533399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an AA/AS degree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141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62.9%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 certificate from CR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72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32.1%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Transfer to another institution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 child development permit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4.9%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85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Did you stop taking courses before planned? </a:t>
            </a:r>
            <a:br>
              <a:rPr lang="en-US" dirty="0" smtClean="0"/>
            </a:br>
            <a:r>
              <a:rPr lang="en-US" dirty="0" smtClean="0"/>
              <a:t>What was the main reason?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829346"/>
              </p:ext>
            </p:extLst>
          </p:nvPr>
        </p:nvGraphicFramePr>
        <p:xfrm>
          <a:off x="1447800" y="3657600"/>
          <a:ext cx="4724399" cy="2438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82934"/>
                <a:gridCol w="841465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Financial issues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 demands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16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Retired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 from employment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Childcare demands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Personal or family healthcare issues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Other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2819400"/>
            <a:ext cx="63400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45/243 (18.5%) </a:t>
            </a:r>
            <a:r>
              <a:rPr lang="en-US" sz="2000" dirty="0" smtClean="0"/>
              <a:t>reported stopping courses before planned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000" dirty="0" smtClean="0"/>
              <a:t>Mostly certificate earners.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123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Overall, how satisfied are you with CR?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375885"/>
              </p:ext>
            </p:extLst>
          </p:nvPr>
        </p:nvGraphicFramePr>
        <p:xfrm>
          <a:off x="1676400" y="2362200"/>
          <a:ext cx="4800600" cy="18288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51760"/>
                <a:gridCol w="968103"/>
                <a:gridCol w="1180737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147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60.7%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Somewhat 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69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28.5%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Neutral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5.0%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Somewhat dissatisfied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4.1%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dissatisfied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1.7%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1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what extent do you agree that CR prepared you with this skill?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101072"/>
              </p:ext>
            </p:extLst>
          </p:nvPr>
        </p:nvGraphicFramePr>
        <p:xfrm>
          <a:off x="685800" y="1600200"/>
          <a:ext cx="7239000" cy="42481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105400"/>
                <a:gridCol w="1143000"/>
                <a:gridCol w="990600"/>
              </a:tblGrid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Average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#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Skills specifically related to your degree or certificate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4.53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Ethical decision making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4.45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Being safety-minded in the workplace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4.43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Problem solving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4.28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Evaluating data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Awareness of a diverse global community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Work skills (punctuality, time management, etc.)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4.19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Verbal communication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Written communication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Scientific reasoning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Reading and writing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4.05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Math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3.81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Computing skills (Word, Excel, etc.)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Microsoft Sans Serif"/>
                        </a:rPr>
                        <a:t>3.69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effectLst/>
                          <a:latin typeface="Microsoft Sans Serif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60198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based on 5 = strongly agree, 4 = somewhat agree, 3 = Neutral, 2 = Somewhat disagree, 1 = Strongly disagree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you continue your education elsewhere?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998215"/>
              </p:ext>
            </p:extLst>
          </p:nvPr>
        </p:nvGraphicFramePr>
        <p:xfrm>
          <a:off x="1447800" y="2286000"/>
          <a:ext cx="5257800" cy="2438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67591"/>
                <a:gridCol w="1047105"/>
                <a:gridCol w="1343104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No, I did not continue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173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79.0%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Yes, at a 4-year public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25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11.4%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2-year public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0.9%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technical training institute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5.9%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4-year private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1.4%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2-year private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1.4%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you interested in attending CR again in the future?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198898"/>
              </p:ext>
            </p:extLst>
          </p:nvPr>
        </p:nvGraphicFramePr>
        <p:xfrm>
          <a:off x="1905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18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you rate the availability of jobs in your field of study?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948652"/>
              </p:ext>
            </p:extLst>
          </p:nvPr>
        </p:nvGraphicFramePr>
        <p:xfrm>
          <a:off x="1371600" y="2438400"/>
          <a:ext cx="5562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790612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4614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3164</TotalTime>
  <Words>957</Words>
  <Application>Microsoft Office PowerPoint</Application>
  <PresentationFormat>On-screen Show (4:3)</PresentationFormat>
  <Paragraphs>418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Completer Survey</vt:lpstr>
      <vt:lpstr>Who was surveyed?</vt:lpstr>
      <vt:lpstr>What was your main educational goal?</vt:lpstr>
      <vt:lpstr>Did you stop taking courses before planned?  What was the main reason?</vt:lpstr>
      <vt:lpstr>Overall, how satisfied are you with CR?</vt:lpstr>
      <vt:lpstr>To what extent do you agree that CR prepared you with this skill?</vt:lpstr>
      <vt:lpstr>Did you continue your education elsewhere?</vt:lpstr>
      <vt:lpstr>Are you interested in attending CR again in the future?</vt:lpstr>
      <vt:lpstr>How would you rate the availability of jobs in your field of study?</vt:lpstr>
      <vt:lpstr>Did you search for a job after leaving CR?</vt:lpstr>
      <vt:lpstr>What is your current employment status?</vt:lpstr>
      <vt:lpstr>Where are you employed?</vt:lpstr>
      <vt:lpstr>In what industry do you work?</vt:lpstr>
      <vt:lpstr>Tell us about your job…..</vt:lpstr>
      <vt:lpstr>Tell us about your job satisfaction…</vt:lpstr>
    </vt:vector>
  </TitlesOfParts>
  <Company>Redwoods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Completer Survey</dc:title>
  <dc:creator>Hill, Angelina</dc:creator>
  <cp:lastModifiedBy>Hill, Angelina</cp:lastModifiedBy>
  <cp:revision>40</cp:revision>
  <dcterms:created xsi:type="dcterms:W3CDTF">2012-11-29T23:04:58Z</dcterms:created>
  <dcterms:modified xsi:type="dcterms:W3CDTF">2012-12-04T18:04:37Z</dcterms:modified>
</cp:coreProperties>
</file>